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3.jpeg" ContentType="image/jpeg"/>
  <Override PartName="/ppt/media/image4.jpeg" ContentType="image/jpeg"/>
  <Override PartName="/ppt/notesSlides/notesSlide14.xml" ContentType="application/vnd.openxmlformats-officedocument.presentationml.notesSlide+xml"/>
  <Override PartName="/ppt/notesSlides/notesSlide1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b="def" i="def"/>
      <a:tcStyle>
        <a:tcBdr/>
        <a:fill>
          <a:solidFill>
            <a:srgbClr val="E7E3D2">
              <a:alpha val="50000"/>
            </a:srgbClr>
          </a:solidFill>
        </a:fill>
      </a:tcStyle>
    </a:band2H>
    <a:firstCol>
      <a:tcTxStyle b="off" i="off">
        <a:fontRef idx="minor">
          <a:srgbClr val="FFFFFF"/>
        </a:fontRef>
        <a:srgbClr val="FFFFFF"/>
      </a:tcTxStyle>
      <a:tcStyle>
        <a:tcBdr>
          <a:left>
            <a:ln w="3175" cap="flat">
              <a:solidFill>
                <a:srgbClr val="FDF6DA"/>
              </a:solidFill>
              <a:prstDash val="solid"/>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3175"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solidFill>
                <a:srgbClr val="BDBBB3"/>
              </a:solidFill>
              <a:prstDash val="solid"/>
              <a:miter lim="400000"/>
            </a:ln>
          </a:insideV>
        </a:tcBdr>
        <a:fill>
          <a:solidFill>
            <a:srgbClr val="E7E3D2"/>
          </a:solidFill>
        </a:fill>
      </a:tcStyle>
    </a:wholeTbl>
    <a:band2H>
      <a:tcTxStyle b="def" i="def"/>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3175" cap="flat">
              <a:solidFill>
                <a:srgbClr val="BDBBB3"/>
              </a:solidFill>
              <a:prstDash val="solid"/>
              <a:miter lim="400000"/>
            </a:ln>
          </a:top>
          <a:bottom>
            <a:ln w="3175" cap="flat">
              <a:solidFill>
                <a:srgbClr val="BDBBB3"/>
              </a:solidFill>
              <a:prstDash val="solid"/>
              <a:miter lim="400000"/>
            </a:ln>
          </a:bottom>
          <a:insideH>
            <a:ln w="3175" cap="flat">
              <a:solidFill>
                <a:srgbClr val="BDBBB3"/>
              </a:solidFill>
              <a:prstDash val="solid"/>
              <a:miter lim="400000"/>
            </a:ln>
          </a:insideH>
          <a:insideV>
            <a:ln w="12700" cap="flat">
              <a:noFill/>
              <a:miter lim="400000"/>
            </a:ln>
          </a:insideV>
        </a:tcBdr>
        <a:fill>
          <a:solidFill>
            <a:srgbClr val="E6E3DA"/>
          </a:solidFill>
        </a:fill>
      </a:tcStyle>
    </a:wholeTbl>
    <a:band2H>
      <a:tcTxStyle b="def" i="def"/>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b="def" i="def"/>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b="def" i="def"/>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2" name="Shape 122"/>
          <p:cNvSpPr/>
          <p:nvPr>
            <p:ph type="sldImg"/>
          </p:nvPr>
        </p:nvSpPr>
        <p:spPr>
          <a:xfrm>
            <a:off x="1143000" y="685800"/>
            <a:ext cx="4572000" cy="3429000"/>
          </a:xfrm>
          <a:prstGeom prst="rect">
            <a:avLst/>
          </a:prstGeom>
        </p:spPr>
        <p:txBody>
          <a:bodyPr/>
          <a:lstStyle/>
          <a:p>
            <a:pPr/>
          </a:p>
        </p:txBody>
      </p:sp>
      <p:sp>
        <p:nvSpPr>
          <p:cNvPr id="123" name="Shape 12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a:p>
        </p:txBody>
      </p:sp>
      <p:sp>
        <p:nvSpPr>
          <p:cNvPr id="138" name="Shape 138"/>
          <p:cNvSpPr/>
          <p:nvPr>
            <p:ph type="body" sz="quarter" idx="1"/>
          </p:nvPr>
        </p:nvSpPr>
        <p:spPr>
          <a:prstGeom prst="rect">
            <a:avLst/>
          </a:prstGeom>
        </p:spPr>
        <p:txBody>
          <a:bodyPr/>
          <a:lstStyle/>
          <a:p>
            <a:pPr marL="273326" indent="-273326">
              <a:buClr>
                <a:srgbClr val="BEBEBE"/>
              </a:buClr>
              <a:buSzPct val="125000"/>
              <a:buChar char="•"/>
            </a:pPr>
            <a:r>
              <a:t>Revelation 8:3-5, “Then another angel, having a golden censer, came and stood at the altar. He was given much incense, that he should offer it with the prayers of all the saints upon the golden altar which was before the throne. [4] And the smoke of the incense, with the prayers of the saints, ascended before God from the angel's hand. [5] Then the angel took the censer, filled it with fire from the altar, and threw it to the earth. And there were noises, thunderings, lightnings, and an earthquake.”</a:t>
            </a:r>
          </a:p>
          <a:p>
            <a:pPr marL="273326" indent="-273326">
              <a:buClr>
                <a:srgbClr val="BEBEBE"/>
              </a:buClr>
              <a:buSzPct val="125000"/>
              <a:buChar char="•"/>
            </a:pPr>
            <a:r>
              <a:t>Seal 5, 6:10, “How long, O Lord, holy and true, until You judge and avenge our blood on those who dwell on the earth?”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p>
            <a:pPr marL="273326" indent="-273326">
              <a:spcBef>
                <a:spcPts val="1200"/>
              </a:spcBef>
              <a:buClr>
                <a:srgbClr val="BEBEBE"/>
              </a:buClr>
              <a:buSzPct val="125000"/>
              <a:buChar char="•"/>
            </a:pPr>
            <a:r>
              <a:t> “star” - a great or notable man</a:t>
            </a:r>
          </a:p>
          <a:p>
            <a:pPr lvl="1" marL="844826" indent="-273326">
              <a:spcBef>
                <a:spcPts val="1200"/>
              </a:spcBef>
              <a:buClr>
                <a:srgbClr val="BEBEBE"/>
              </a:buClr>
              <a:buSzPct val="125000"/>
              <a:buChar char="•"/>
            </a:pPr>
            <a:r>
              <a:t>Notice “fallen from heaven to the earth” </a:t>
            </a:r>
          </a:p>
          <a:p>
            <a:pPr lvl="1" marL="844826" indent="-273326">
              <a:spcBef>
                <a:spcPts val="1200"/>
              </a:spcBef>
              <a:buClr>
                <a:srgbClr val="BEBEBE"/>
              </a:buClr>
              <a:buSzPct val="125000"/>
              <a:buChar char="•"/>
            </a:pPr>
            <a:r>
              <a:t>This is different than Attila whose “star fell from heaven, burning like a torch”. </a:t>
            </a:r>
          </a:p>
          <a:p>
            <a:pPr marL="273326" indent="-273326">
              <a:spcBef>
                <a:spcPts val="1200"/>
              </a:spcBef>
              <a:buClr>
                <a:srgbClr val="BEBEBE"/>
              </a:buClr>
              <a:buSzPct val="125000"/>
              <a:buChar char="•"/>
            </a:pPr>
            <a:r>
              <a:t>“the bottomless pit” - the abyss, Tartarus, where demons have been chained to await judgment</a:t>
            </a:r>
          </a:p>
          <a:p>
            <a:pPr lvl="1" marL="844826" indent="-273326">
              <a:spcBef>
                <a:spcPts val="1200"/>
              </a:spcBef>
              <a:buClr>
                <a:srgbClr val="BEBEBE"/>
              </a:buClr>
              <a:buSzPct val="125000"/>
              <a:buChar char="•"/>
            </a:pPr>
            <a:r>
              <a:t>“bottomless” Gr abussos, or “abyss”</a:t>
            </a:r>
          </a:p>
          <a:p>
            <a:pPr lvl="2" marL="1416326" indent="-273326">
              <a:spcBef>
                <a:spcPts val="1200"/>
              </a:spcBef>
              <a:buClr>
                <a:srgbClr val="BEBEBE"/>
              </a:buClr>
              <a:buSzPct val="125000"/>
              <a:buChar char="•"/>
            </a:pPr>
            <a:r>
              <a:t>Romans 10:7, “Or, Who shall descend into the deep (Gr. abussos), (that is, to bring up Christ again from the dead.)”</a:t>
            </a:r>
          </a:p>
          <a:p>
            <a:pPr lvl="2" marL="1416326" indent="-273326">
              <a:spcBef>
                <a:spcPts val="1200"/>
              </a:spcBef>
              <a:buClr>
                <a:srgbClr val="BEBEBE"/>
              </a:buClr>
              <a:buSzPct val="125000"/>
              <a:buChar char="•"/>
            </a:pPr>
            <a:r>
              <a:t>The “abyss” is another name for Hades, the dwelling place of the dead.</a:t>
            </a:r>
          </a:p>
          <a:p>
            <a:pPr lvl="1" marL="844826" indent="-273326">
              <a:spcBef>
                <a:spcPts val="1200"/>
              </a:spcBef>
              <a:buClr>
                <a:srgbClr val="BEBEBE"/>
              </a:buClr>
              <a:buSzPct val="125000"/>
              <a:buChar char="•"/>
            </a:pPr>
            <a:r>
              <a:t>But they come out of the “bottomless pit”: “pit” is the Greek word phrear</a:t>
            </a:r>
          </a:p>
          <a:p>
            <a:pPr lvl="2" marL="1416326" indent="-273326">
              <a:spcBef>
                <a:spcPts val="1200"/>
              </a:spcBef>
              <a:buClr>
                <a:srgbClr val="BEBEBE"/>
              </a:buClr>
              <a:buSzPct val="125000"/>
              <a:buChar char="•"/>
            </a:pPr>
            <a:r>
              <a:t>Luke 8:31: the legion of demons possessing the man of the Gadarenes “begged [Jesus] that He would not command them to go out into the abyss.”</a:t>
            </a:r>
          </a:p>
          <a:p>
            <a:pPr lvl="2" marL="1416326" indent="-273326">
              <a:spcBef>
                <a:spcPts val="1200"/>
              </a:spcBef>
              <a:buClr>
                <a:srgbClr val="BEBEBE"/>
              </a:buClr>
              <a:buSzPct val="125000"/>
              <a:buChar char="•"/>
            </a:pPr>
            <a:r>
              <a:t>2 Peter 2:4, “For if God did not spare the angels who sinned, but cast them down to hell (Gr. Tartarus) and delivered them into chains of darkness, to be reserved for judgment;”</a:t>
            </a:r>
          </a:p>
          <a:p>
            <a:pPr lvl="2" marL="1416326" indent="-273326">
              <a:spcBef>
                <a:spcPts val="1200"/>
              </a:spcBef>
              <a:buClr>
                <a:srgbClr val="BEBEBE"/>
              </a:buClr>
              <a:buSzPct val="125000"/>
              <a:buChar char="•"/>
            </a:pPr>
            <a:r>
              <a:t>Revelation 20:1-3: Satan was bound with a great chain and sentenced to dwell in the bottomless pit for 1,000 years.</a:t>
            </a:r>
          </a:p>
          <a:p>
            <a:pPr lvl="2" marL="1416326" indent="-273326">
              <a:spcBef>
                <a:spcPts val="1200"/>
              </a:spcBef>
              <a:buClr>
                <a:srgbClr val="BEBEBE"/>
              </a:buClr>
              <a:buSzPct val="125000"/>
              <a:buChar char="•"/>
            </a:pPr>
            <a:r>
              <a:t>The deepest pit of Hades is reserved for those angels who rebelled against God.</a:t>
            </a:r>
          </a:p>
          <a:p>
            <a:pPr marL="273326" indent="-273326">
              <a:spcBef>
                <a:spcPts val="1200"/>
              </a:spcBef>
              <a:buClr>
                <a:srgbClr val="BEBEBE"/>
              </a:buClr>
              <a:buSzPct val="125000"/>
              <a:buChar char="•"/>
            </a:pPr>
            <a:r>
              <a:t>“To him was given the key to the bottomless pit” - given authority to open up the bottomless pit.</a:t>
            </a:r>
          </a:p>
          <a:p>
            <a:pPr marL="273326" indent="-273326">
              <a:spcBef>
                <a:spcPts val="1200"/>
              </a:spcBef>
              <a:buClr>
                <a:srgbClr val="BEBEBE"/>
              </a:buClr>
              <a:buSzPct val="125000"/>
              <a:buChar char="•"/>
            </a:pPr>
            <a:r>
              <a:t>“smoke arose” - false doctrine, an obscuring faith</a:t>
            </a:r>
          </a:p>
          <a:p>
            <a:pPr lvl="1" marL="844826" indent="-273326">
              <a:spcBef>
                <a:spcPts val="1200"/>
              </a:spcBef>
              <a:buClr>
                <a:srgbClr val="BEBEBE"/>
              </a:buClr>
              <a:buSzPct val="125000"/>
              <a:buChar char="•"/>
            </a:pPr>
            <a:r>
              <a:t>Smoke symbolizes doctrine – an obscuring faith (Job 38:2 "Who is this who darkens counsel By words without knowledge?”)</a:t>
            </a:r>
          </a:p>
          <a:p>
            <a:pPr lvl="1" marL="844826" indent="-273326">
              <a:spcBef>
                <a:spcPts val="1200"/>
              </a:spcBef>
              <a:buClr>
                <a:srgbClr val="BEBEBE"/>
              </a:buClr>
              <a:buSzPct val="125000"/>
              <a:buChar char="•"/>
            </a:pPr>
            <a:r>
              <a:t>“sun and air were darkened” -- the obscuring of light from God </a:t>
            </a:r>
          </a:p>
          <a:p>
            <a:pPr lvl="1" marL="844826" indent="-273326">
              <a:spcBef>
                <a:spcPts val="1200"/>
              </a:spcBef>
              <a:buClr>
                <a:srgbClr val="BEBEBE"/>
              </a:buClr>
              <a:buSzPct val="125000"/>
              <a:buChar char="•"/>
            </a:pPr>
            <a:r>
              <a:t>All false doctrines originate in the dwelling place of demons – “doctrines of demons” (1 Timothy 4:1).</a:t>
            </a:r>
          </a:p>
          <a:p>
            <a:pPr marL="273326" indent="-273326">
              <a:spcBef>
                <a:spcPts val="1200"/>
              </a:spcBef>
              <a:buClr>
                <a:srgbClr val="BEBEBE"/>
              </a:buClr>
              <a:buSzPct val="125000"/>
              <a:buChar char="•"/>
            </a:pPr>
            <a:r>
              <a:t>“locust” - warriors, a consuming army that follows after the emergence of the false teaching</a:t>
            </a:r>
          </a:p>
          <a:p>
            <a:pPr lvl="1" marL="844826" indent="-273326">
              <a:spcBef>
                <a:spcPts val="1200"/>
              </a:spcBef>
              <a:buClr>
                <a:srgbClr val="BEBEBE"/>
              </a:buClr>
              <a:buSzPct val="125000"/>
              <a:buChar char="•"/>
            </a:pPr>
            <a:r>
              <a:t>Warriors (see Judges 6:5 and Joel 1) – an army without number </a:t>
            </a:r>
          </a:p>
          <a:p>
            <a:pPr lvl="1" marL="844826" indent="-273326">
              <a:spcBef>
                <a:spcPts val="1200"/>
              </a:spcBef>
              <a:buClr>
                <a:srgbClr val="BEBEBE"/>
              </a:buClr>
              <a:buSzPct val="125000"/>
              <a:buChar char="•"/>
            </a:pPr>
            <a:r>
              <a:t>The eighth plague in Egypt is of locusts who come from the east (see Ex. 10:12-15) </a:t>
            </a:r>
          </a:p>
          <a:p>
            <a:pPr lvl="1" marL="844826" indent="-273326">
              <a:spcBef>
                <a:spcPts val="1200"/>
              </a:spcBef>
              <a:buClr>
                <a:srgbClr val="BEBEBE"/>
              </a:buClr>
              <a:buSzPct val="125000"/>
              <a:buChar char="•"/>
            </a:pPr>
            <a:r>
              <a:t>They come out of the smoke – the deceptive doctrine came first, leading to the conquering.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a:p>
        </p:txBody>
      </p:sp>
      <p:sp>
        <p:nvSpPr>
          <p:cNvPr id="196" name="Shape 196"/>
          <p:cNvSpPr/>
          <p:nvPr>
            <p:ph type="body" sz="quarter" idx="1"/>
          </p:nvPr>
        </p:nvSpPr>
        <p:spPr>
          <a:prstGeom prst="rect">
            <a:avLst/>
          </a:prstGeom>
        </p:spPr>
        <p:txBody>
          <a:bodyPr/>
          <a:lstStyle/>
          <a:p>
            <a:pPr marL="273326" indent="-273326">
              <a:spcBef>
                <a:spcPts val="1200"/>
              </a:spcBef>
              <a:buClr>
                <a:srgbClr val="BEBEBE"/>
              </a:buClr>
              <a:buSzPct val="125000"/>
              <a:buChar char="•"/>
            </a:pPr>
            <a:r>
              <a:t>“they were commanded not to harm...” - preservation of nature; no slash and burn strategies</a:t>
            </a:r>
          </a:p>
          <a:p>
            <a:pPr lvl="1" marL="844826" indent="-273326">
              <a:spcBef>
                <a:spcPts val="1200"/>
              </a:spcBef>
              <a:buClr>
                <a:srgbClr val="BEBEBE"/>
              </a:buClr>
              <a:buSzPct val="125000"/>
              <a:buChar char="•"/>
            </a:pPr>
            <a:r>
              <a:t>Preservation of nature – no slash and burn strategies </a:t>
            </a:r>
          </a:p>
          <a:p>
            <a:pPr lvl="1" marL="844826" indent="-273326">
              <a:spcBef>
                <a:spcPts val="1200"/>
              </a:spcBef>
              <a:buClr>
                <a:srgbClr val="BEBEBE"/>
              </a:buClr>
              <a:buSzPct val="125000"/>
              <a:buChar char="•"/>
            </a:pPr>
            <a:r>
              <a:t>The faithful would be protected</a:t>
            </a:r>
          </a:p>
          <a:p>
            <a:pPr lvl="2" marL="1416326" indent="-273326">
              <a:spcBef>
                <a:spcPts val="1200"/>
              </a:spcBef>
              <a:buClr>
                <a:srgbClr val="BEBEBE"/>
              </a:buClr>
              <a:buSzPct val="125000"/>
              <a:buChar char="•"/>
            </a:pPr>
            <a:r>
              <a:t>“but only those men who do not have the seal of God on their foreheads” </a:t>
            </a:r>
          </a:p>
          <a:p>
            <a:pPr lvl="2" marL="1416326" indent="-273326">
              <a:spcBef>
                <a:spcPts val="1200"/>
              </a:spcBef>
              <a:buClr>
                <a:srgbClr val="BEBEBE"/>
              </a:buClr>
              <a:buSzPct val="125000"/>
              <a:buChar char="•"/>
            </a:pPr>
            <a:r>
              <a:t>This judgment was intended for those outside God’s kingdom </a:t>
            </a:r>
          </a:p>
          <a:p>
            <a:pPr marL="273326" indent="-273326">
              <a:spcBef>
                <a:spcPts val="1200"/>
              </a:spcBef>
              <a:buClr>
                <a:srgbClr val="BEBEBE"/>
              </a:buClr>
              <a:buSzPct val="125000"/>
              <a:buChar char="•"/>
            </a:pPr>
            <a:r>
              <a:t>“torment…for five months” - 5 months = 150 days using a lunar calendar</a:t>
            </a:r>
          </a:p>
          <a:p>
            <a:pPr lvl="1" marL="844826" indent="-273326">
              <a:spcBef>
                <a:spcPts val="1200"/>
              </a:spcBef>
              <a:buClr>
                <a:srgbClr val="BEBEBE"/>
              </a:buClr>
              <a:buSzPct val="125000"/>
              <a:buChar char="•"/>
            </a:pPr>
            <a:r>
              <a:t>Since this is prophetic language, one day sometimes represents one year to the people of God.</a:t>
            </a:r>
          </a:p>
          <a:p>
            <a:pPr lvl="2" marL="1416326" indent="-273326">
              <a:spcBef>
                <a:spcPts val="1200"/>
              </a:spcBef>
              <a:buClr>
                <a:srgbClr val="BEBEBE"/>
              </a:buClr>
              <a:buSzPct val="125000"/>
              <a:buChar char="•"/>
            </a:pPr>
            <a:r>
              <a:t>Leviticus 25:4 - Sabbath rest for the land </a:t>
            </a:r>
          </a:p>
          <a:p>
            <a:pPr lvl="3" marL="1987826" indent="-273326">
              <a:spcBef>
                <a:spcPts val="1200"/>
              </a:spcBef>
              <a:buClr>
                <a:srgbClr val="BEBEBE"/>
              </a:buClr>
              <a:buSzPct val="125000"/>
              <a:buChar char="•"/>
            </a:pPr>
            <a:r>
              <a:t>6 days of work, 1 day of rest</a:t>
            </a:r>
          </a:p>
          <a:p>
            <a:pPr lvl="3" marL="1987826" indent="-273326">
              <a:spcBef>
                <a:spcPts val="1200"/>
              </a:spcBef>
              <a:buClr>
                <a:srgbClr val="BEBEBE"/>
              </a:buClr>
              <a:buSzPct val="125000"/>
              <a:buChar char="•"/>
            </a:pPr>
            <a:r>
              <a:t>6 years of planting, 1 year lie fallow.</a:t>
            </a:r>
          </a:p>
          <a:p>
            <a:pPr lvl="2" marL="1416326" indent="-273326">
              <a:spcBef>
                <a:spcPts val="1200"/>
              </a:spcBef>
              <a:buClr>
                <a:srgbClr val="BEBEBE"/>
              </a:buClr>
              <a:buSzPct val="125000"/>
              <a:buChar char="•"/>
            </a:pPr>
            <a:r>
              <a:t>Numbers 14:34	</a:t>
            </a:r>
          </a:p>
          <a:p>
            <a:pPr lvl="3" marL="1987826" indent="-273326">
              <a:spcBef>
                <a:spcPts val="1200"/>
              </a:spcBef>
              <a:buClr>
                <a:srgbClr val="BEBEBE"/>
              </a:buClr>
              <a:buSzPct val="125000"/>
              <a:buChar char="•"/>
            </a:pPr>
            <a:r>
              <a:t>1 year of wandering for 1 day of spying</a:t>
            </a:r>
          </a:p>
          <a:p>
            <a:pPr lvl="3" marL="1987826" indent="-273326">
              <a:spcBef>
                <a:spcPts val="1200"/>
              </a:spcBef>
              <a:buClr>
                <a:srgbClr val="BEBEBE"/>
              </a:buClr>
              <a:buSzPct val="125000"/>
              <a:buChar char="•"/>
            </a:pPr>
            <a:r>
              <a:t>40 days of spying = 40 years of wandering</a:t>
            </a:r>
          </a:p>
          <a:p>
            <a:pPr lvl="2" marL="1416326" indent="-273326">
              <a:spcBef>
                <a:spcPts val="1200"/>
              </a:spcBef>
              <a:buClr>
                <a:srgbClr val="BEBEBE"/>
              </a:buClr>
              <a:buSzPct val="125000"/>
              <a:buChar char="•"/>
            </a:pPr>
            <a:r>
              <a:t>Ezekiel 4:4-6</a:t>
            </a:r>
          </a:p>
          <a:p>
            <a:pPr lvl="3" marL="1987826" indent="-273326">
              <a:spcBef>
                <a:spcPts val="1200"/>
              </a:spcBef>
              <a:buClr>
                <a:srgbClr val="BEBEBE"/>
              </a:buClr>
              <a:buSzPct val="125000"/>
              <a:buChar char="•"/>
            </a:pPr>
            <a:r>
              <a:t>Judgment of Israel represented by 390 days = 390 years</a:t>
            </a:r>
          </a:p>
          <a:p>
            <a:pPr lvl="3" marL="1987826" indent="-273326">
              <a:spcBef>
                <a:spcPts val="1200"/>
              </a:spcBef>
              <a:buClr>
                <a:srgbClr val="BEBEBE"/>
              </a:buClr>
              <a:buSzPct val="125000"/>
              <a:buChar char="•"/>
            </a:pPr>
            <a:r>
              <a:t>Judgment of Judah represented by 40 days = 40 years.</a:t>
            </a:r>
          </a:p>
          <a:p>
            <a:pPr lvl="1" marL="844826" indent="-273326">
              <a:spcBef>
                <a:spcPts val="1200"/>
              </a:spcBef>
              <a:buClr>
                <a:srgbClr val="BEBEBE"/>
              </a:buClr>
              <a:buSzPct val="125000"/>
              <a:buChar char="•"/>
            </a:pPr>
            <a:r>
              <a:t>Using day–year theory (Ez. 4:4-6), this would make 150 years </a:t>
            </a:r>
          </a:p>
          <a:p>
            <a:pPr marL="273326" indent="-273326">
              <a:spcBef>
                <a:spcPts val="1200"/>
              </a:spcBef>
              <a:buClr>
                <a:srgbClr val="BEBEBE"/>
              </a:buClr>
              <a:buSzPct val="125000"/>
              <a:buChar char="•"/>
            </a:pPr>
            <a:r>
              <a:t>“shape of the locusts”</a:t>
            </a:r>
          </a:p>
          <a:p>
            <a:pPr lvl="1" marL="844826" indent="-273326">
              <a:spcBef>
                <a:spcPts val="1200"/>
              </a:spcBef>
              <a:buClr>
                <a:srgbClr val="BEBEBE"/>
              </a:buClr>
              <a:buSzPct val="125000"/>
              <a:buChar char="•"/>
            </a:pPr>
            <a:r>
              <a:t>“horses prepared for battle” -- the use of cavalry armies </a:t>
            </a:r>
          </a:p>
          <a:p>
            <a:pPr lvl="1" marL="844826" indent="-273326">
              <a:spcBef>
                <a:spcPts val="1200"/>
              </a:spcBef>
              <a:buClr>
                <a:srgbClr val="BEBEBE"/>
              </a:buClr>
              <a:buSzPct val="125000"/>
              <a:buChar char="•"/>
            </a:pPr>
            <a:r>
              <a:t>“faces as men.  They had hair like women's hair” -- they were men, yet they wore their hair long like a woman's. </a:t>
            </a:r>
          </a:p>
          <a:p>
            <a:pPr lvl="1" marL="844826" indent="-273326">
              <a:spcBef>
                <a:spcPts val="1200"/>
              </a:spcBef>
              <a:buClr>
                <a:srgbClr val="BEBEBE"/>
              </a:buClr>
              <a:buSzPct val="125000"/>
              <a:buChar char="•"/>
            </a:pPr>
            <a:r>
              <a:t>“teeth were like lion's” -- fierceness </a:t>
            </a:r>
          </a:p>
          <a:p>
            <a:pPr marL="273326" indent="-273326">
              <a:spcBef>
                <a:spcPts val="1200"/>
              </a:spcBef>
              <a:buClr>
                <a:srgbClr val="BEBEBE"/>
              </a:buClr>
              <a:buSzPct val="125000"/>
              <a:buChar char="•"/>
            </a:pPr>
            <a:r>
              <a:t>Verse 11: these events under the influence of the demonic realm</a:t>
            </a:r>
          </a:p>
          <a:p>
            <a:pPr lvl="1" marL="844826" indent="-273326">
              <a:spcBef>
                <a:spcPts val="1200"/>
              </a:spcBef>
              <a:buClr>
                <a:srgbClr val="BEBEBE"/>
              </a:buClr>
              <a:buSzPct val="125000"/>
              <a:buChar char="•"/>
            </a:pPr>
            <a:r>
              <a:t>“angel” -- messenger like the angels of the 7 churches </a:t>
            </a:r>
          </a:p>
          <a:p>
            <a:pPr lvl="1" marL="844826" indent="-273326">
              <a:spcBef>
                <a:spcPts val="1200"/>
              </a:spcBef>
              <a:buClr>
                <a:srgbClr val="BEBEBE"/>
              </a:buClr>
              <a:buSzPct val="125000"/>
              <a:buChar char="•"/>
            </a:pPr>
            <a:r>
              <a:t>“bottomless pit” -- identified as “destruction” and “destroyer”; “perdition” in 17:8.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marL="273326" indent="-273326">
              <a:spcBef>
                <a:spcPts val="1200"/>
              </a:spcBef>
              <a:buClr>
                <a:srgbClr val="BEBEBE"/>
              </a:buClr>
              <a:buSzPct val="125000"/>
              <a:buChar char="•"/>
            </a:pPr>
            <a:r>
              <a:t>“the star” - Mohammed</a:t>
            </a:r>
          </a:p>
          <a:p>
            <a:pPr lvl="1" marL="844826" indent="-273326">
              <a:spcBef>
                <a:spcPts val="1200"/>
              </a:spcBef>
              <a:buClr>
                <a:srgbClr val="BEBEBE"/>
              </a:buClr>
              <a:buSzPct val="125000"/>
              <a:buChar char="•"/>
            </a:pPr>
            <a:r>
              <a:t>Illiterate yet wrote one of the most beautiful books in Arabic </a:t>
            </a:r>
          </a:p>
          <a:p>
            <a:pPr lvl="1" marL="844826" indent="-273326">
              <a:spcBef>
                <a:spcPts val="1200"/>
              </a:spcBef>
              <a:buClr>
                <a:srgbClr val="BEBEBE"/>
              </a:buClr>
              <a:buSzPct val="125000"/>
              <a:buChar char="•"/>
            </a:pPr>
            <a:r>
              <a:t>Understood people and how to manage them </a:t>
            </a:r>
          </a:p>
          <a:p>
            <a:pPr lvl="1" marL="844826" indent="-273326">
              <a:spcBef>
                <a:spcPts val="1200"/>
              </a:spcBef>
              <a:buClr>
                <a:srgbClr val="BEBEBE"/>
              </a:buClr>
              <a:buSzPct val="125000"/>
              <a:buChar char="•"/>
            </a:pPr>
            <a:r>
              <a:t>Adopted child Ali described him at age 45 </a:t>
            </a:r>
          </a:p>
          <a:p>
            <a:pPr lvl="2" marL="1416326" indent="-273326">
              <a:spcBef>
                <a:spcPts val="1200"/>
              </a:spcBef>
              <a:buClr>
                <a:srgbClr val="BEBEBE"/>
              </a:buClr>
              <a:buSzPct val="125000"/>
              <a:buChar char="•"/>
            </a:pPr>
            <a:r>
              <a:t>Middle stature, skin rosy white, eyes black, shoulder length hair, long beard </a:t>
            </a:r>
          </a:p>
          <a:p>
            <a:pPr lvl="2" marL="1416326" indent="-273326">
              <a:spcBef>
                <a:spcPts val="1200"/>
              </a:spcBef>
              <a:buClr>
                <a:srgbClr val="BEBEBE"/>
              </a:buClr>
              <a:buSzPct val="125000"/>
              <a:buChar char="•"/>
            </a:pPr>
            <a:r>
              <a:t>Magnanimous – powerful presence </a:t>
            </a:r>
          </a:p>
          <a:p>
            <a:pPr lvl="1" marL="844826" indent="-273326">
              <a:spcBef>
                <a:spcPts val="1200"/>
              </a:spcBef>
              <a:buClr>
                <a:srgbClr val="BEBEBE"/>
              </a:buClr>
              <a:buSzPct val="125000"/>
              <a:buChar char="•"/>
            </a:pPr>
            <a:r>
              <a:t>Became more and more interested in religion as he approached 40 </a:t>
            </a:r>
          </a:p>
          <a:p>
            <a:pPr lvl="2" marL="1416326" indent="-273326">
              <a:spcBef>
                <a:spcPts val="1200"/>
              </a:spcBef>
              <a:buClr>
                <a:srgbClr val="BEBEBE"/>
              </a:buClr>
              <a:buSzPct val="125000"/>
              <a:buChar char="•"/>
            </a:pPr>
            <a:r>
              <a:t>Did not think of himself as divine </a:t>
            </a:r>
          </a:p>
          <a:p>
            <a:pPr lvl="2" marL="1416326" indent="-273326">
              <a:spcBef>
                <a:spcPts val="1200"/>
              </a:spcBef>
              <a:buClr>
                <a:srgbClr val="BEBEBE"/>
              </a:buClr>
              <a:buSzPct val="125000"/>
              <a:buChar char="•"/>
            </a:pPr>
            <a:r>
              <a:t>Viewed himself as fallible </a:t>
            </a:r>
          </a:p>
          <a:p>
            <a:pPr lvl="2" marL="1416326" indent="-273326">
              <a:spcBef>
                <a:spcPts val="1200"/>
              </a:spcBef>
              <a:buClr>
                <a:srgbClr val="BEBEBE"/>
              </a:buClr>
              <a:buSzPct val="125000"/>
              <a:buChar char="•"/>
            </a:pPr>
            <a:r>
              <a:t>Claimed no power to predict the future or perform miracles </a:t>
            </a:r>
          </a:p>
          <a:p>
            <a:pPr lvl="2" marL="1416326" indent="-273326">
              <a:spcBef>
                <a:spcPts val="1200"/>
              </a:spcBef>
              <a:buClr>
                <a:srgbClr val="BEBEBE"/>
              </a:buClr>
              <a:buSzPct val="125000"/>
              <a:buChar char="•"/>
            </a:pPr>
            <a:r>
              <a:t>Maintained a simple life even at the height of his power </a:t>
            </a:r>
          </a:p>
          <a:p>
            <a:pPr lvl="1" marL="844826" indent="-273326">
              <a:spcBef>
                <a:spcPts val="1200"/>
              </a:spcBef>
              <a:buClr>
                <a:srgbClr val="BEBEBE"/>
              </a:buClr>
              <a:buSzPct val="125000"/>
              <a:buChar char="•"/>
            </a:pPr>
            <a:r>
              <a:t>Charitable – kept virtually none of the wealth which came his way for himself. </a:t>
            </a:r>
          </a:p>
          <a:p>
            <a:pPr lvl="1" marL="844826" indent="-273326">
              <a:spcBef>
                <a:spcPts val="1200"/>
              </a:spcBef>
              <a:buClr>
                <a:srgbClr val="BEBEBE"/>
              </a:buClr>
              <a:buSzPct val="125000"/>
              <a:buChar char="•"/>
            </a:pPr>
            <a:r>
              <a:t>Humble </a:t>
            </a:r>
          </a:p>
          <a:p>
            <a:pPr lvl="1" marL="844826" indent="-273326">
              <a:spcBef>
                <a:spcPts val="1200"/>
              </a:spcBef>
              <a:buClr>
                <a:srgbClr val="BEBEBE"/>
              </a:buClr>
              <a:buSzPct val="125000"/>
              <a:buChar char="•"/>
            </a:pPr>
            <a:r>
              <a:t>Powerful, enchanting voice; a keen sense of humor. </a:t>
            </a:r>
          </a:p>
          <a:p>
            <a:pPr lvl="1" marL="844826" indent="-273326">
              <a:spcBef>
                <a:spcPts val="1200"/>
              </a:spcBef>
              <a:buClr>
                <a:srgbClr val="BEBEBE"/>
              </a:buClr>
              <a:buSzPct val="125000"/>
              <a:buChar char="•"/>
            </a:pPr>
            <a:r>
              <a:t>Died in 632 </a:t>
            </a:r>
          </a:p>
          <a:p>
            <a:pPr lvl="1" marL="844826" indent="-273326">
              <a:spcBef>
                <a:spcPts val="1200"/>
              </a:spcBef>
              <a:buClr>
                <a:srgbClr val="BEBEBE"/>
              </a:buClr>
              <a:buSzPct val="125000"/>
              <a:buChar char="•"/>
            </a:pPr>
            <a:r>
              <a:t>Seemed to have no ambition beyond Arabia </a:t>
            </a:r>
          </a:p>
          <a:p>
            <a:pPr marL="273326" indent="-273326">
              <a:spcBef>
                <a:spcPts val="1200"/>
              </a:spcBef>
              <a:buClr>
                <a:srgbClr val="BEBEBE"/>
              </a:buClr>
              <a:buSzPct val="125000"/>
              <a:buChar char="•"/>
            </a:pPr>
            <a:r>
              <a:t>“smoke arose out of the pit” - the false teaching</a:t>
            </a:r>
          </a:p>
          <a:p>
            <a:pPr lvl="1" marL="844826" indent="-273326">
              <a:spcBef>
                <a:spcPts val="1200"/>
              </a:spcBef>
              <a:buClr>
                <a:srgbClr val="BEBEBE"/>
              </a:buClr>
              <a:buSzPct val="125000"/>
              <a:buChar char="•"/>
            </a:pPr>
            <a:r>
              <a:t>Had his initial vision in 610 </a:t>
            </a:r>
          </a:p>
          <a:p>
            <a:pPr lvl="1" marL="844826" indent="-273326">
              <a:spcBef>
                <a:spcPts val="1200"/>
              </a:spcBef>
              <a:buClr>
                <a:srgbClr val="BEBEBE"/>
              </a:buClr>
              <a:buSzPct val="125000"/>
              <a:buChar char="•"/>
            </a:pPr>
            <a:r>
              <a:t>Did not begin preaching until 612 and only at the continual instigation of his wife </a:t>
            </a:r>
          </a:p>
          <a:p>
            <a:pPr marL="273326" indent="-273326">
              <a:spcBef>
                <a:spcPts val="1200"/>
              </a:spcBef>
              <a:buClr>
                <a:srgbClr val="BEBEBE"/>
              </a:buClr>
              <a:buSzPct val="125000"/>
              <a:buChar char="•"/>
            </a:pPr>
            <a:r>
              <a:t>“they were commanded not to harm” - early Muslim policies for conquering</a:t>
            </a:r>
          </a:p>
          <a:p>
            <a:pPr lvl="1" marL="844826" indent="-273326">
              <a:spcBef>
                <a:spcPts val="1200"/>
              </a:spcBef>
              <a:buClr>
                <a:srgbClr val="BEBEBE"/>
              </a:buClr>
              <a:buSzPct val="125000"/>
              <a:buChar char="•"/>
            </a:pPr>
            <a:r>
              <a:t>“Be just…be valiant; die rather than yield; be merciful; slay neither old men, nor women, nor children, Destroy no fruit trees, grain, or cattle. Keep your word, even to your enemies. Molest not those religious persons who live retired from the world, but compel the rest of mankind to become Moslems or pay us tribute. If they refuse these terms, slay them” (Abu-Bekr, first Caliph and successor to Mohammed).</a:t>
            </a:r>
          </a:p>
          <a:p>
            <a:pPr lvl="1" marL="844826" indent="-273326">
              <a:spcBef>
                <a:spcPts val="1200"/>
              </a:spcBef>
              <a:buClr>
                <a:srgbClr val="BEBEBE"/>
              </a:buClr>
              <a:buSzPct val="125000"/>
              <a:buChar char="•"/>
            </a:pPr>
            <a:r>
              <a:t>The Muslim armies did not destroy, ravage, or massacre – they assimilated not annihilated.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p>
            <a:pPr marL="273326" indent="-273326">
              <a:spcBef>
                <a:spcPts val="1200"/>
              </a:spcBef>
              <a:buClr>
                <a:srgbClr val="BEBEBE"/>
              </a:buClr>
              <a:buSzPct val="125000"/>
              <a:buChar char="•"/>
            </a:pPr>
            <a:r>
              <a:t>612 - Mohammed begins preaching (the smoke rose out of the bottomless pit)</a:t>
            </a:r>
          </a:p>
          <a:p>
            <a:pPr marL="273326" indent="-273326">
              <a:spcBef>
                <a:spcPts val="1200"/>
              </a:spcBef>
              <a:buClr>
                <a:srgbClr val="BEBEBE"/>
              </a:buClr>
              <a:buSzPct val="125000"/>
              <a:buChar char="•"/>
            </a:pPr>
            <a:r>
              <a:t>622 - moves to Medina, begins fighting (out of the smoke come locusts prepared for battle)</a:t>
            </a:r>
          </a:p>
          <a:p>
            <a:pPr marL="273326" indent="-273326">
              <a:spcBef>
                <a:spcPts val="1200"/>
              </a:spcBef>
              <a:buClr>
                <a:srgbClr val="BEBEBE"/>
              </a:buClr>
              <a:buSzPct val="125000"/>
              <a:buChar char="•"/>
            </a:pPr>
            <a:r>
              <a:t>632 - Mohammed dies,  Abu-Bekr succeeds him</a:t>
            </a:r>
          </a:p>
          <a:p>
            <a:pPr marL="273326" indent="-273326">
              <a:spcBef>
                <a:spcPts val="1200"/>
              </a:spcBef>
              <a:buClr>
                <a:srgbClr val="BEBEBE"/>
              </a:buClr>
              <a:buSzPct val="125000"/>
              <a:buChar char="•"/>
            </a:pPr>
            <a:r>
              <a:t>632-732 - Arabs conquer Middle East, North Africa, Spain, and are stopped by Charles Martel at the Battle of Tours in France</a:t>
            </a:r>
          </a:p>
          <a:p>
            <a:pPr marL="273326" indent="-273326">
              <a:spcBef>
                <a:spcPts val="1200"/>
              </a:spcBef>
              <a:buClr>
                <a:srgbClr val="BEBEBE"/>
              </a:buClr>
              <a:buSzPct val="125000"/>
              <a:buChar char="•"/>
            </a:pPr>
            <a:r>
              <a:t>762 - Founding of Baghdad on the site Qasr al-Salam; marks the beginning of the Golden Age of Islam.</a:t>
            </a:r>
          </a:p>
          <a:p>
            <a:pPr lvl="1" marL="844826" indent="-273326">
              <a:spcBef>
                <a:spcPts val="1200"/>
              </a:spcBef>
              <a:buClr>
                <a:srgbClr val="BEBEBE"/>
              </a:buClr>
              <a:buSzPct val="125000"/>
              <a:buChar char="•"/>
            </a:pPr>
            <a:r>
              <a:t>Conquered most of the “Christian” world by this point </a:t>
            </a:r>
          </a:p>
          <a:p>
            <a:pPr lvl="1" marL="844826" indent="-273326">
              <a:spcBef>
                <a:spcPts val="1200"/>
              </a:spcBef>
              <a:buClr>
                <a:srgbClr val="BEBEBE"/>
              </a:buClr>
              <a:buSzPct val="125000"/>
              <a:buChar char="•"/>
            </a:pPr>
            <a:r>
              <a:t>Baghdad becomes the capital of the Abbasid caliphate </a:t>
            </a:r>
          </a:p>
          <a:p>
            <a:pPr lvl="1" marL="844826" indent="-273326">
              <a:spcBef>
                <a:spcPts val="1200"/>
              </a:spcBef>
              <a:buClr>
                <a:srgbClr val="BEBEBE"/>
              </a:buClr>
              <a:buSzPct val="125000"/>
              <a:buChar char="•"/>
            </a:pPr>
            <a:r>
              <a:t>Name changed from Baghdad, “the gift of God” to Medinatal-Salam, “city of peace” </a:t>
            </a:r>
          </a:p>
          <a:p>
            <a:pPr lvl="1" marL="844826" indent="-273326">
              <a:spcBef>
                <a:spcPts val="1200"/>
              </a:spcBef>
              <a:buClr>
                <a:srgbClr val="BEBEBE"/>
              </a:buClr>
              <a:buSzPct val="125000"/>
              <a:buChar char="•"/>
            </a:pPr>
            <a:r>
              <a:t>This was a time of internal peace – they sought to evangelize within their borders </a:t>
            </a:r>
          </a:p>
          <a:p>
            <a:pPr lvl="1" marL="844826" indent="-273326">
              <a:spcBef>
                <a:spcPts val="1200"/>
              </a:spcBef>
              <a:buClr>
                <a:srgbClr val="BEBEBE"/>
              </a:buClr>
              <a:buSzPct val="125000"/>
              <a:buChar char="•"/>
            </a:pPr>
            <a:r>
              <a:t>Little to no external expansion took place during this era. </a:t>
            </a:r>
          </a:p>
          <a:p>
            <a:pPr lvl="1" marL="844826" indent="-273326">
              <a:spcBef>
                <a:spcPts val="1200"/>
              </a:spcBef>
              <a:buClr>
                <a:srgbClr val="BEBEBE"/>
              </a:buClr>
              <a:buSzPct val="125000"/>
              <a:buChar char="•"/>
            </a:pPr>
            <a:r>
              <a:t>150 years would cover the beginning of Mohammed's preaching (612) to the shift of power to Baghdad (762).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p>
            <a:pPr marL="273326" indent="-273326">
              <a:spcBef>
                <a:spcPts val="1200"/>
              </a:spcBef>
              <a:buClr>
                <a:srgbClr val="BEBEBE"/>
              </a:buClr>
              <a:buSzPct val="125000"/>
              <a:buChar char="•"/>
            </a:pPr>
            <a:r>
              <a:t>“they were not given authority to kill them, but to torment them for five months” - Byzantium’s power significantly reduced, but the Empire remained intact</a:t>
            </a:r>
          </a:p>
          <a:p>
            <a:pPr lvl="1" marL="844826" indent="-273326">
              <a:spcBef>
                <a:spcPts val="1200"/>
              </a:spcBef>
              <a:buClr>
                <a:srgbClr val="BEBEBE"/>
              </a:buClr>
              <a:buSzPct val="125000"/>
              <a:buChar char="•"/>
            </a:pPr>
            <a:r>
              <a:t>The Arab conquests reduced the power of the Byzantine Empire significantly – never again was the Byzantine Empire to rule anywhere from India to the Caspian Sea. </a:t>
            </a:r>
          </a:p>
          <a:p>
            <a:pPr lvl="1" marL="844826" indent="-273326">
              <a:spcBef>
                <a:spcPts val="1200"/>
              </a:spcBef>
              <a:buClr>
                <a:srgbClr val="BEBEBE"/>
              </a:buClr>
              <a:buSzPct val="125000"/>
              <a:buChar char="•"/>
            </a:pPr>
            <a:r>
              <a:t>But the Arab conquering did not end the Empire.</a:t>
            </a:r>
          </a:p>
          <a:p>
            <a:pPr lvl="1" marL="844826" indent="-273326">
              <a:spcBef>
                <a:spcPts val="1200"/>
              </a:spcBef>
              <a:buClr>
                <a:srgbClr val="BEBEBE"/>
              </a:buClr>
              <a:buSzPct val="125000"/>
              <a:buChar char="•"/>
            </a:pPr>
            <a:r>
              <a:t>The end of Byzantium and, by extension, what remained of the Roman empire is represented by trumpet #6.</a:t>
            </a:r>
          </a:p>
          <a:p>
            <a:pPr marL="273326" indent="-273326">
              <a:spcBef>
                <a:spcPts val="1200"/>
              </a:spcBef>
              <a:buClr>
                <a:srgbClr val="BEBEBE"/>
              </a:buClr>
              <a:buSzPct val="125000"/>
              <a:buChar char="•"/>
            </a:pPr>
            <a:r>
              <a:t>“And in those days people will seek death and will not find it.  They will long to die, but death will flee from them.” - The rise of the Arab power shook European Christendom to its core</a:t>
            </a:r>
          </a:p>
          <a:p>
            <a:pPr marL="273326" indent="-273326">
              <a:spcBef>
                <a:spcPts val="1200"/>
              </a:spcBef>
              <a:buClr>
                <a:srgbClr val="BEBEBE"/>
              </a:buClr>
              <a:buSzPct val="125000"/>
              <a:buChar char="•"/>
            </a:pPr>
            <a:r>
              <a:t>“The shape of the locusts was like horses prepared for battle” (see quote on next slide)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a:p>
        </p:txBody>
      </p:sp>
      <p:sp>
        <p:nvSpPr>
          <p:cNvPr id="225" name="Shape 225"/>
          <p:cNvSpPr/>
          <p:nvPr>
            <p:ph type="body" sz="quarter" idx="1"/>
          </p:nvPr>
        </p:nvSpPr>
        <p:spPr>
          <a:prstGeom prst="rect">
            <a:avLst/>
          </a:prstGeom>
        </p:spPr>
        <p:txBody>
          <a:bodyPr/>
          <a:lstStyle/>
          <a:p>
            <a:pPr marL="273326" indent="-273326">
              <a:spcBef>
                <a:spcPts val="1200"/>
              </a:spcBef>
              <a:buClr>
                <a:srgbClr val="BEBEBE"/>
              </a:buClr>
              <a:buSzPct val="125000"/>
              <a:buChar char="•"/>
            </a:pPr>
            <a:r>
              <a:t>Revelation 7:3, “Do not harm the earth or the sea or the trees, until we have sealed the servants of our God on their foreheads.”</a:t>
            </a:r>
          </a:p>
          <a:p>
            <a:pPr lvl="1" marL="844826" indent="-273326">
              <a:spcBef>
                <a:spcPts val="1200"/>
              </a:spcBef>
              <a:buClr>
                <a:srgbClr val="BEBEBE"/>
              </a:buClr>
              <a:buSzPct val="125000"/>
              <a:buChar char="•"/>
            </a:pPr>
            <a:r>
              <a:t>The sealing of the servants of God is in preparation for the sounding of the trumpets.</a:t>
            </a:r>
          </a:p>
          <a:p>
            <a:pPr lvl="1" marL="844826" indent="-273326">
              <a:spcBef>
                <a:spcPts val="1200"/>
              </a:spcBef>
              <a:buClr>
                <a:srgbClr val="BEBEBE"/>
              </a:buClr>
              <a:buSzPct val="125000"/>
              <a:buChar char="•"/>
            </a:pPr>
            <a:r>
              <a:t>Sealing God’s people is a way of separating them from those who would be judged by the ensuing trumpets.</a:t>
            </a:r>
          </a:p>
          <a:p>
            <a:pPr lvl="1" marL="844826" indent="-273326">
              <a:spcBef>
                <a:spcPts val="1200"/>
              </a:spcBef>
              <a:buClr>
                <a:srgbClr val="BEBEBE"/>
              </a:buClr>
              <a:buSzPct val="125000"/>
              <a:buChar char="•"/>
            </a:pPr>
            <a:r>
              <a:t>7:9-17: John sees a heavenly multitude that represents those who endured “the great tribulation” (verse 14), a time of intense persecution.</a:t>
            </a:r>
          </a:p>
          <a:p>
            <a:pPr marL="273326" indent="-273326">
              <a:spcBef>
                <a:spcPts val="1200"/>
              </a:spcBef>
              <a:buClr>
                <a:srgbClr val="BEBEBE"/>
              </a:buClr>
              <a:buSzPct val="125000"/>
              <a:buChar char="•"/>
            </a:pPr>
            <a:r>
              <a:t>Greek church suffered from numerous disputes and sects</a:t>
            </a:r>
          </a:p>
          <a:p>
            <a:pPr lvl="1" marL="844826" indent="-273326">
              <a:spcBef>
                <a:spcPts val="1200"/>
              </a:spcBef>
              <a:buClr>
                <a:srgbClr val="BEBEBE"/>
              </a:buClr>
              <a:buSzPct val="125000"/>
              <a:buChar char="•"/>
            </a:pPr>
            <a:r>
              <a:t>The Latin church which was largely homogenous in its beliefs</a:t>
            </a:r>
          </a:p>
          <a:p>
            <a:pPr lvl="1" marL="844826" indent="-273326">
              <a:spcBef>
                <a:spcPts val="1200"/>
              </a:spcBef>
              <a:buClr>
                <a:srgbClr val="BEBEBE"/>
              </a:buClr>
              <a:buSzPct val="125000"/>
              <a:buChar char="•"/>
            </a:pPr>
            <a:r>
              <a:t>The Greek church was constantly suffering from disputes and splits: </a:t>
            </a:r>
          </a:p>
          <a:p>
            <a:pPr lvl="2" marL="1416326" indent="-273326">
              <a:spcBef>
                <a:spcPts val="1200"/>
              </a:spcBef>
              <a:buClr>
                <a:srgbClr val="BEBEBE"/>
              </a:buClr>
              <a:buSzPct val="125000"/>
              <a:buChar char="•"/>
            </a:pPr>
            <a:r>
              <a:t>For example, consider the variety of beliefs about the nature of Jesus.</a:t>
            </a:r>
          </a:p>
          <a:p>
            <a:pPr lvl="2" marL="1416326" indent="-273326">
              <a:spcBef>
                <a:spcPts val="1200"/>
              </a:spcBef>
              <a:buClr>
                <a:srgbClr val="BEBEBE"/>
              </a:buClr>
              <a:buSzPct val="125000"/>
              <a:buChar char="•"/>
            </a:pPr>
            <a:r>
              <a:t>Most Armenians, Coptics (Egypt), and Syriacs were Monophysites:  Christ had one nature subdivided into two natures. </a:t>
            </a:r>
          </a:p>
          <a:p>
            <a:pPr lvl="2" marL="1416326" indent="-273326">
              <a:spcBef>
                <a:spcPts val="1200"/>
              </a:spcBef>
              <a:buClr>
                <a:srgbClr val="BEBEBE"/>
              </a:buClr>
              <a:buSzPct val="125000"/>
              <a:buChar char="•"/>
            </a:pPr>
            <a:r>
              <a:t>Christians in modern Iraq were Nestorians:  belief that the Word of God dwelt in the man Jesus from His conception. </a:t>
            </a:r>
          </a:p>
          <a:p>
            <a:pPr lvl="2" marL="1416326" indent="-273326">
              <a:spcBef>
                <a:spcPts val="1200"/>
              </a:spcBef>
              <a:buClr>
                <a:srgbClr val="BEBEBE"/>
              </a:buClr>
              <a:buSzPct val="125000"/>
              <a:buChar char="•"/>
            </a:pPr>
            <a:r>
              <a:t>Monotheletes emerged to compromise between the differentiations:  Christ had two natures but one will. </a:t>
            </a:r>
          </a:p>
          <a:p>
            <a:pPr marL="273326" indent="-273326">
              <a:spcBef>
                <a:spcPts val="1200"/>
              </a:spcBef>
              <a:buClr>
                <a:srgbClr val="BEBEBE"/>
              </a:buClr>
              <a:buSzPct val="125000"/>
              <a:buChar char="•"/>
            </a:pPr>
            <a:r>
              <a:t>Byzantine Empire persecuted minority sects; Arabs ended this persecution</a:t>
            </a:r>
          </a:p>
          <a:p>
            <a:pPr lvl="1" marL="844826" indent="-273326">
              <a:spcBef>
                <a:spcPts val="1200"/>
              </a:spcBef>
              <a:buClr>
                <a:srgbClr val="BEBEBE"/>
              </a:buClr>
              <a:buSzPct val="125000"/>
              <a:buChar char="•"/>
            </a:pPr>
            <a:r>
              <a:t>One ninth-century Nestorian chronicle was lyrical: ‘The hearts of Christians rejoiced at the ascendancy of the Arabs. May God affirm and make it triumphant!’ Whatever the faults of the Arabs, at least they were not Christian Byzantines” (Jenkins, The Lost History of Christianity, pp. 104-105). </a:t>
            </a:r>
          </a:p>
          <a:p>
            <a:pPr marL="273326" indent="-273326">
              <a:spcBef>
                <a:spcPts val="1200"/>
              </a:spcBef>
              <a:buClr>
                <a:srgbClr val="BEBEBE"/>
              </a:buClr>
              <a:buSzPct val="125000"/>
              <a:buChar char="•"/>
            </a:pPr>
            <a:r>
              <a:t>Arab rule was welcomed by Christian sects throughout the Middle East</a:t>
            </a:r>
          </a:p>
          <a:p>
            <a:pPr lvl="1" marL="844826" indent="-273326">
              <a:spcBef>
                <a:spcPts val="1200"/>
              </a:spcBef>
              <a:buClr>
                <a:srgbClr val="BEBEBE"/>
              </a:buClr>
              <a:buSzPct val="125000"/>
              <a:buChar char="•"/>
            </a:pPr>
            <a:r>
              <a:t>“In the 650s, the Nestorian, patriarch Isho'yahb wrote: ‘The Arabs to whom God has granted at this time the government of the world . . . did not persecute the Christian religion; on the contrary they favor it, honor our priests and the saints of the Lord and confer benefits on churches and monasteries’” (Jenkins, The Lost History of Christianity, pp. 104-105).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hape 142"/>
          <p:cNvSpPr/>
          <p:nvPr>
            <p:ph type="sldImg"/>
          </p:nvPr>
        </p:nvSpPr>
        <p:spPr>
          <a:prstGeom prst="rect">
            <a:avLst/>
          </a:prstGeom>
        </p:spPr>
        <p:txBody>
          <a:bodyPr/>
          <a:lstStyle/>
          <a:p>
            <a:pPr/>
          </a:p>
        </p:txBody>
      </p:sp>
      <p:sp>
        <p:nvSpPr>
          <p:cNvPr id="143" name="Shape 143"/>
          <p:cNvSpPr/>
          <p:nvPr>
            <p:ph type="body" sz="quarter" idx="1"/>
          </p:nvPr>
        </p:nvSpPr>
        <p:spPr>
          <a:prstGeom prst="rect">
            <a:avLst/>
          </a:prstGeom>
        </p:spPr>
        <p:txBody>
          <a:bodyPr/>
          <a:lstStyle/>
          <a:p>
            <a:pPr marL="273326" indent="-273326">
              <a:spcBef>
                <a:spcPts val="1200"/>
              </a:spcBef>
              <a:buClr>
                <a:srgbClr val="BEBEBE"/>
              </a:buClr>
              <a:buSzPct val="125000"/>
              <a:buChar char="•"/>
            </a:pPr>
            <a:r>
              <a:t>Trumpet 1 — Goths under Alaric besiege and sack Rome (410 A.D.)</a:t>
            </a:r>
          </a:p>
          <a:p>
            <a:pPr marL="273326" indent="-273326">
              <a:spcBef>
                <a:spcPts val="1200"/>
              </a:spcBef>
              <a:buClr>
                <a:srgbClr val="BEBEBE"/>
              </a:buClr>
              <a:buSzPct val="125000"/>
              <a:buChar char="•"/>
            </a:pPr>
            <a:r>
              <a:t>Trumpet 2 — Vandals under Gaeseric sack Rome (455 A.D.)</a:t>
            </a:r>
          </a:p>
          <a:p>
            <a:pPr marL="273326" indent="-273326">
              <a:spcBef>
                <a:spcPts val="1200"/>
              </a:spcBef>
              <a:buClr>
                <a:srgbClr val="BEBEBE"/>
              </a:buClr>
              <a:buSzPct val="125000"/>
              <a:buChar char="•"/>
            </a:pPr>
            <a:r>
              <a:t>Trumpet 3 — Huns under Attila ravage the Empire</a:t>
            </a:r>
          </a:p>
          <a:p>
            <a:pPr marL="273326" indent="-273326">
              <a:spcBef>
                <a:spcPts val="1200"/>
              </a:spcBef>
              <a:buClr>
                <a:srgbClr val="BEBEBE"/>
              </a:buClr>
              <a:buSzPct val="125000"/>
              <a:buChar char="•"/>
            </a:pPr>
            <a:r>
              <a:t>Trumpet 4</a:t>
            </a:r>
          </a:p>
          <a:p>
            <a:pPr lvl="1" marL="844826" indent="-273326">
              <a:spcBef>
                <a:spcPts val="1200"/>
              </a:spcBef>
              <a:buClr>
                <a:srgbClr val="BEBEBE"/>
              </a:buClr>
              <a:buSzPct val="125000"/>
              <a:buChar char="•"/>
            </a:pPr>
            <a:r>
              <a:t>Odoacer leads a coalition of “barbarian” tribes against Rome</a:t>
            </a:r>
          </a:p>
          <a:p>
            <a:pPr lvl="1" marL="844826" indent="-273326">
              <a:spcBef>
                <a:spcPts val="1200"/>
              </a:spcBef>
              <a:buClr>
                <a:srgbClr val="BEBEBE"/>
              </a:buClr>
              <a:buSzPct val="125000"/>
              <a:buChar char="•"/>
            </a:pPr>
            <a:r>
              <a:t>City of Rome falls in 476; all of the Empire except for Italy is given to Eastern Roman Empire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a:p>
        </p:txBody>
      </p:sp>
      <p:sp>
        <p:nvSpPr>
          <p:cNvPr id="148" name="Shape 148"/>
          <p:cNvSpPr/>
          <p:nvPr>
            <p:ph type="body" sz="quarter" idx="1"/>
          </p:nvPr>
        </p:nvSpPr>
        <p:spPr>
          <a:prstGeom prst="rect">
            <a:avLst/>
          </a:prstGeom>
        </p:spPr>
        <p:txBody>
          <a:bodyPr/>
          <a:lstStyle/>
          <a:p>
            <a:pPr marL="273326" indent="-273326">
              <a:spcBef>
                <a:spcPts val="1200"/>
              </a:spcBef>
              <a:buClr>
                <a:srgbClr val="BEBEBE"/>
              </a:buClr>
              <a:buSzPct val="125000"/>
              <a:buChar char="•"/>
            </a:pPr>
            <a:r>
              <a:t>Trumpet #1 — 1/3 of the trees were burned up</a:t>
            </a:r>
          </a:p>
          <a:p>
            <a:pPr marL="273326" indent="-273326">
              <a:spcBef>
                <a:spcPts val="1200"/>
              </a:spcBef>
              <a:buClr>
                <a:srgbClr val="BEBEBE"/>
              </a:buClr>
              <a:buSzPct val="125000"/>
              <a:buChar char="•"/>
            </a:pPr>
            <a:r>
              <a:t>Trumpet #2 — 1/3 of the sea becomes like blood</a:t>
            </a:r>
          </a:p>
          <a:p>
            <a:pPr marL="273326" indent="-273326">
              <a:spcBef>
                <a:spcPts val="1200"/>
              </a:spcBef>
              <a:buClr>
                <a:srgbClr val="BEBEBE"/>
              </a:buClr>
              <a:buSzPct val="125000"/>
              <a:buChar char="•"/>
            </a:pPr>
            <a:r>
              <a:t>Trumpet #3 — 1/3 of the rivers and springs of water become bitter</a:t>
            </a:r>
          </a:p>
          <a:p>
            <a:pPr marL="273326" indent="-273326">
              <a:spcBef>
                <a:spcPts val="1200"/>
              </a:spcBef>
              <a:buClr>
                <a:srgbClr val="BEBEBE"/>
              </a:buClr>
              <a:buSzPct val="125000"/>
              <a:buChar char="•"/>
            </a:pPr>
            <a:r>
              <a:t>Trumpet #4 — 1/3 of the sun, 1/3 of the moon, 1/3 of the stars</a:t>
            </a:r>
          </a:p>
          <a:p>
            <a:pPr marL="273326" indent="-273326">
              <a:spcBef>
                <a:spcPts val="1200"/>
              </a:spcBef>
              <a:buClr>
                <a:srgbClr val="BEBEBE"/>
              </a:buClr>
              <a:buSzPct val="125000"/>
              <a:buChar char="•"/>
            </a:pPr>
            <a:r>
              <a:t>Only parts of the Empire are affected by each trumpet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Shape 157"/>
          <p:cNvSpPr/>
          <p:nvPr>
            <p:ph type="sldImg"/>
          </p:nvPr>
        </p:nvSpPr>
        <p:spPr>
          <a:prstGeom prst="rect">
            <a:avLst/>
          </a:prstGeom>
        </p:spPr>
        <p:txBody>
          <a:bodyPr/>
          <a:lstStyle/>
          <a:p>
            <a:pPr/>
          </a:p>
        </p:txBody>
      </p:sp>
      <p:sp>
        <p:nvSpPr>
          <p:cNvPr id="158" name="Shape 158"/>
          <p:cNvSpPr/>
          <p:nvPr>
            <p:ph type="body" sz="quarter" idx="1"/>
          </p:nvPr>
        </p:nvSpPr>
        <p:spPr>
          <a:prstGeom prst="rect">
            <a:avLst/>
          </a:prstGeom>
        </p:spPr>
        <p:txBody>
          <a:bodyPr/>
          <a:lstStyle/>
          <a:p>
            <a:pPr marL="273326" indent="-273326">
              <a:spcBef>
                <a:spcPts val="1200"/>
              </a:spcBef>
              <a:buClr>
                <a:srgbClr val="BEBEBE"/>
              </a:buClr>
              <a:buSzPct val="125000"/>
              <a:buChar char="•"/>
            </a:pPr>
            <a:r>
              <a:t>The appearance of the angel signal a conclusion of the four trumpets</a:t>
            </a:r>
          </a:p>
          <a:p>
            <a:pPr lvl="1" marL="844826" indent="-273326">
              <a:spcBef>
                <a:spcPts val="1200"/>
              </a:spcBef>
              <a:buClr>
                <a:srgbClr val="BEBEBE"/>
              </a:buClr>
              <a:buSzPct val="125000"/>
              <a:buChar char="•"/>
            </a:pPr>
            <a:r>
              <a:t>Remember 7:1, “After these things I saw four angels standing at the four corners of the earth, holding the four winds of the earth, that the wind should not blow on the earth, on the sea, or on any tree.”</a:t>
            </a:r>
          </a:p>
          <a:p>
            <a:pPr lvl="1" marL="844826" indent="-273326">
              <a:spcBef>
                <a:spcPts val="1200"/>
              </a:spcBef>
              <a:buClr>
                <a:srgbClr val="BEBEBE"/>
              </a:buClr>
              <a:buSzPct val="125000"/>
              <a:buChar char="•"/>
            </a:pPr>
            <a:r>
              <a:t>Four trumpets = four winds</a:t>
            </a:r>
          </a:p>
          <a:p>
            <a:pPr marL="273326" indent="-273326">
              <a:spcBef>
                <a:spcPts val="1200"/>
              </a:spcBef>
              <a:buClr>
                <a:srgbClr val="BEBEBE"/>
              </a:buClr>
              <a:buSzPct val="125000"/>
              <a:buChar char="•"/>
            </a:pPr>
            <a:r>
              <a:t>Three woes, three trumpets remain</a:t>
            </a:r>
          </a:p>
          <a:p>
            <a:pPr lvl="1" marL="844826" indent="-273326">
              <a:spcBef>
                <a:spcPts val="1200"/>
              </a:spcBef>
              <a:buClr>
                <a:srgbClr val="BEBEBE"/>
              </a:buClr>
              <a:buSzPct val="125000"/>
              <a:buChar char="•"/>
            </a:pPr>
            <a:r>
              <a:t>It is repeated three times – the number three represents God, divinity</a:t>
            </a:r>
          </a:p>
          <a:p>
            <a:pPr marL="273326" indent="-273326">
              <a:spcBef>
                <a:spcPts val="1200"/>
              </a:spcBef>
              <a:buClr>
                <a:srgbClr val="BEBEBE"/>
              </a:buClr>
              <a:buSzPct val="125000"/>
              <a:buChar char="•"/>
            </a:pPr>
            <a:r>
              <a:t> “to the inhabitants of the earth” — the world as opposed to the church</a:t>
            </a:r>
          </a:p>
          <a:p>
            <a:pPr lvl="1" marL="844826" indent="-273326">
              <a:spcBef>
                <a:spcPts val="1200"/>
              </a:spcBef>
              <a:buClr>
                <a:srgbClr val="BEBEBE"/>
              </a:buClr>
              <a:buSzPct val="125000"/>
              <a:buChar char="•"/>
            </a:pPr>
            <a:r>
              <a:t>“Therefore rejoice, O heavens, and you who dwell in them! Woe to the inhabitants of the earth and the sea! For the devil has come down to you, having great wrath, because he knows that he has a short time.” (Revelation 12:12)</a:t>
            </a:r>
          </a:p>
          <a:p>
            <a:pPr lvl="1" marL="844826" indent="-273326">
              <a:spcBef>
                <a:spcPts val="1200"/>
              </a:spcBef>
              <a:buClr>
                <a:srgbClr val="BEBEBE"/>
              </a:buClr>
              <a:buSzPct val="125000"/>
              <a:buChar char="•"/>
            </a:pPr>
            <a:r>
              <a:t>“with whom the kings of the earth committed fornication, and the inhabitants of the earth were made drunk with the wine of her fornication."” (Revelation 17:2)</a:t>
            </a:r>
          </a:p>
          <a:p>
            <a:pPr lvl="1" marL="844826" indent="-273326">
              <a:spcBef>
                <a:spcPts val="1200"/>
              </a:spcBef>
              <a:buClr>
                <a:srgbClr val="BEBEBE"/>
              </a:buClr>
              <a:buSzPct val="125000"/>
              <a:buChar char="•"/>
            </a:pPr>
            <a:r>
              <a:t>The angel mourns for the people of the world “because of the remaining blasts of the trumpet of the three angels who are about to sound”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Shape 163"/>
          <p:cNvSpPr/>
          <p:nvPr>
            <p:ph type="sldImg"/>
          </p:nvPr>
        </p:nvSpPr>
        <p:spPr>
          <a:prstGeom prst="rect">
            <a:avLst/>
          </a:prstGeom>
        </p:spPr>
        <p:txBody>
          <a:bodyPr/>
          <a:lstStyle/>
          <a:p>
            <a:pPr/>
          </a:p>
        </p:txBody>
      </p:sp>
      <p:sp>
        <p:nvSpPr>
          <p:cNvPr id="164" name="Shape 164"/>
          <p:cNvSpPr/>
          <p:nvPr>
            <p:ph type="body" sz="quarter" idx="1"/>
          </p:nvPr>
        </p:nvSpPr>
        <p:spPr>
          <a:prstGeom prst="rect">
            <a:avLst/>
          </a:prstGeom>
        </p:spPr>
        <p:txBody>
          <a:bodyPr/>
          <a:lstStyle/>
          <a:p>
            <a:pPr/>
            <a:r>
              <a:t>Constantine moved capitol to Constantinople in 330</a:t>
            </a:r>
          </a:p>
          <a:p>
            <a:pPr/>
            <a:r>
              <a:t>Byzantium:  southern Italy, Sicily, the North African coast, Egypt, Syria, Anatolia (Asia Minor) and Greece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marL="273326" indent="-273326">
              <a:spcBef>
                <a:spcPts val="1200"/>
              </a:spcBef>
              <a:buClr>
                <a:srgbClr val="BEBEBE"/>
              </a:buClr>
              <a:buSzPct val="125000"/>
              <a:buChar char="•"/>
            </a:pPr>
            <a:r>
              <a:t>Schism of 1054: Bishop of Rome and Patriarch of Constantinople excommunicated one another</a:t>
            </a:r>
          </a:p>
          <a:p>
            <a:pPr lvl="1" marL="844826" indent="-273326">
              <a:spcBef>
                <a:spcPts val="1200"/>
              </a:spcBef>
              <a:buClr>
                <a:srgbClr val="BEBEBE"/>
              </a:buClr>
              <a:buSzPct val="125000"/>
              <a:buChar char="•"/>
            </a:pPr>
            <a:r>
              <a:t>East-West schism developed over a period of 500 years.</a:t>
            </a:r>
          </a:p>
          <a:p>
            <a:pPr lvl="1" marL="844826" indent="-273326">
              <a:spcBef>
                <a:spcPts val="1200"/>
              </a:spcBef>
              <a:buClr>
                <a:srgbClr val="BEBEBE"/>
              </a:buClr>
              <a:buSzPct val="125000"/>
              <a:buChar char="•"/>
            </a:pPr>
            <a:r>
              <a:t>Two main disputes</a:t>
            </a:r>
          </a:p>
          <a:p>
            <a:pPr lvl="2" marL="1416326" indent="-273326">
              <a:spcBef>
                <a:spcPts val="1200"/>
              </a:spcBef>
              <a:buClr>
                <a:srgbClr val="BEBEBE"/>
              </a:buClr>
              <a:buSzPct val="125000"/>
              <a:buChar char="•"/>
            </a:pPr>
            <a:r>
              <a:t>East believed the Holy Spirit proceeded from the Father; the West believed He proceeded from the Father and the Son.</a:t>
            </a:r>
          </a:p>
          <a:p>
            <a:pPr lvl="2" marL="1416326" indent="-273326">
              <a:spcBef>
                <a:spcPts val="1200"/>
              </a:spcBef>
              <a:buClr>
                <a:srgbClr val="BEBEBE"/>
              </a:buClr>
              <a:buSzPct val="125000"/>
              <a:buChar char="•"/>
            </a:pPr>
            <a:r>
              <a:t>East did not accept the celibacy of the priesthood</a:t>
            </a:r>
          </a:p>
          <a:p>
            <a:pPr lvl="1" marL="844826" indent="-273326">
              <a:spcBef>
                <a:spcPts val="1200"/>
              </a:spcBef>
              <a:buClr>
                <a:srgbClr val="BEBEBE"/>
              </a:buClr>
              <a:buSzPct val="125000"/>
              <a:buChar char="•"/>
            </a:pPr>
            <a:r>
              <a:t>Those of this region accepted the authority of the Patriarchs instead of the Western pope – made up of what is known as Eastern Orthodoxy.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a:p>
        </p:txBody>
      </p:sp>
      <p:sp>
        <p:nvSpPr>
          <p:cNvPr id="174" name="Shape 174"/>
          <p:cNvSpPr/>
          <p:nvPr>
            <p:ph type="body" sz="quarter" idx="1"/>
          </p:nvPr>
        </p:nvSpPr>
        <p:spPr>
          <a:prstGeom prst="rect">
            <a:avLst/>
          </a:prstGeom>
        </p:spPr>
        <p:txBody>
          <a:bodyPr/>
          <a:lstStyle/>
          <a:p>
            <a:pPr marL="273326" indent="-273326">
              <a:spcBef>
                <a:spcPts val="1200"/>
              </a:spcBef>
              <a:buClr>
                <a:srgbClr val="BEBEBE"/>
              </a:buClr>
              <a:buSzPct val="125000"/>
              <a:buChar char="•"/>
            </a:pPr>
            <a:r>
              <a:t>Trumpet #5 - the rise of Islam and the Arab opposition to Byzantium (9:12: “One woe is past…”)</a:t>
            </a:r>
          </a:p>
          <a:p>
            <a:pPr marL="273326" indent="-273326">
              <a:spcBef>
                <a:spcPts val="1200"/>
              </a:spcBef>
              <a:buClr>
                <a:srgbClr val="BEBEBE"/>
              </a:buClr>
              <a:buSzPct val="125000"/>
              <a:buChar char="•"/>
            </a:pPr>
            <a:r>
              <a:t>Trumpet #6 - the rise of the Turkish power, Constantinople falls, Byzantine Empire ends</a:t>
            </a:r>
          </a:p>
          <a:p>
            <a:pPr lvl="1" marL="844826" indent="-273326">
              <a:spcBef>
                <a:spcPts val="1200"/>
              </a:spcBef>
              <a:buClr>
                <a:srgbClr val="BEBEBE"/>
              </a:buClr>
              <a:buSzPct val="125000"/>
              <a:buChar char="•"/>
            </a:pPr>
            <a:r>
              <a:t>11:14: “The second woe is past. Behold, the third woe is coming quickly.”</a:t>
            </a:r>
          </a:p>
          <a:p>
            <a:pPr lvl="1" marL="844826" indent="-273326">
              <a:spcBef>
                <a:spcPts val="1200"/>
              </a:spcBef>
              <a:buClr>
                <a:srgbClr val="BEBEBE"/>
              </a:buClr>
              <a:buSzPct val="125000"/>
              <a:buChar char="•"/>
            </a:pPr>
            <a:r>
              <a:t>“…coming quickly”: catchphrase for the return of Jesus (Trumpet #7)</a:t>
            </a:r>
          </a:p>
          <a:p>
            <a:pPr lvl="2" marL="1416326" indent="-273326">
              <a:spcBef>
                <a:spcPts val="1200"/>
              </a:spcBef>
              <a:buClr>
                <a:srgbClr val="BEBEBE"/>
              </a:buClr>
              <a:buSzPct val="125000"/>
              <a:buChar char="•"/>
            </a:pPr>
            <a:r>
              <a:t>Jesus warns two of the churches of Asia to repent quickly or else He will “come quickly” – Ephesus (2:5), Thyatira (2:16), and </a:t>
            </a:r>
          </a:p>
          <a:p>
            <a:pPr lvl="2" marL="1416326" indent="-273326">
              <a:spcBef>
                <a:spcPts val="1200"/>
              </a:spcBef>
              <a:buClr>
                <a:srgbClr val="BEBEBE"/>
              </a:buClr>
              <a:buSzPct val="125000"/>
              <a:buChar char="•"/>
            </a:pPr>
            <a:r>
              <a:t>He comforts the church in Philadelphia, “Behold, I am coming quickly! Hold fast what you have, that no one may take your crown” (Revelation 3:11).</a:t>
            </a:r>
          </a:p>
          <a:p>
            <a:pPr lvl="2" marL="1416326" indent="-273326">
              <a:spcBef>
                <a:spcPts val="1200"/>
              </a:spcBef>
              <a:buClr>
                <a:srgbClr val="BEBEBE"/>
              </a:buClr>
              <a:buSzPct val="125000"/>
              <a:buChar char="•"/>
            </a:pPr>
            <a:r>
              <a:t>Three times in chapter 22, He warns, “I am coming quickly” – verses 7, 12, 20.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Shape 178"/>
          <p:cNvSpPr/>
          <p:nvPr>
            <p:ph type="sldImg"/>
          </p:nvPr>
        </p:nvSpPr>
        <p:spPr>
          <a:prstGeom prst="rect">
            <a:avLst/>
          </a:prstGeom>
        </p:spPr>
        <p:txBody>
          <a:bodyPr/>
          <a:lstStyle/>
          <a:p>
            <a:pPr/>
          </a:p>
        </p:txBody>
      </p:sp>
      <p:sp>
        <p:nvSpPr>
          <p:cNvPr id="179" name="Shape 179"/>
          <p:cNvSpPr/>
          <p:nvPr>
            <p:ph type="body" sz="quarter" idx="1"/>
          </p:nvPr>
        </p:nvSpPr>
        <p:spPr>
          <a:prstGeom prst="rect">
            <a:avLst/>
          </a:prstGeom>
        </p:spPr>
        <p:txBody>
          <a:bodyPr/>
          <a:lstStyle/>
          <a:p>
            <a:pPr marL="273326" indent="-273326">
              <a:spcBef>
                <a:spcPts val="1200"/>
              </a:spcBef>
              <a:buClr>
                <a:srgbClr val="BEBEBE"/>
              </a:buClr>
              <a:buSzPct val="125000"/>
              <a:buChar char="•"/>
            </a:pPr>
            <a:r>
              <a:t>Sixth seal prepares God’s people for the tribulation to come</a:t>
            </a:r>
          </a:p>
          <a:p>
            <a:pPr lvl="1" marL="844826" indent="-273326">
              <a:spcBef>
                <a:spcPts val="1200"/>
              </a:spcBef>
              <a:buClr>
                <a:srgbClr val="BEBEBE"/>
              </a:buClr>
              <a:buSzPct val="125000"/>
              <a:buChar char="•"/>
            </a:pPr>
            <a:r>
              <a:t>Servants of God sealed — God knows those who are His</a:t>
            </a:r>
          </a:p>
          <a:p>
            <a:pPr lvl="1" marL="844826" indent="-273326">
              <a:spcBef>
                <a:spcPts val="1200"/>
              </a:spcBef>
              <a:buClr>
                <a:srgbClr val="BEBEBE"/>
              </a:buClr>
              <a:buSzPct val="125000"/>
              <a:buChar char="•"/>
            </a:pPr>
            <a:r>
              <a:t>The remnant who would remain faithful throughout the growing apostasy</a:t>
            </a:r>
          </a:p>
          <a:p>
            <a:pPr marL="273326" indent="-273326">
              <a:spcBef>
                <a:spcPts val="1200"/>
              </a:spcBef>
              <a:buClr>
                <a:srgbClr val="BEBEBE"/>
              </a:buClr>
              <a:buSzPct val="125000"/>
              <a:buChar char="•"/>
            </a:pPr>
            <a:r>
              <a:t>Sixth trumpet signals that the end of the world approaches</a:t>
            </a:r>
          </a:p>
          <a:p>
            <a:pPr lvl="1" marL="844826" indent="-273326">
              <a:spcBef>
                <a:spcPts val="1200"/>
              </a:spcBef>
              <a:buClr>
                <a:srgbClr val="BEBEBE"/>
              </a:buClr>
              <a:buSzPct val="125000"/>
              <a:buChar char="•"/>
            </a:pPr>
            <a:r>
              <a:t>It should tell “the inhabitants of the earth” to repent and prepare for the return of Jesus; notice Revelation 9:20-21, “But the rest of mankind, who were not killed by these plagues, did not repent of the works of their hands, that they should not worship demons, and idols of gold, silver, brass, stone, and wood, which can neither see nor hear nor walk. [21] And they did not repent of their murders or their sorceries or their sexual immorality or their thefts.”</a:t>
            </a:r>
          </a:p>
          <a:p>
            <a:pPr lvl="1" marL="844826" indent="-273326">
              <a:spcBef>
                <a:spcPts val="1200"/>
              </a:spcBef>
              <a:buClr>
                <a:srgbClr val="BEBEBE"/>
              </a:buClr>
              <a:buSzPct val="125000"/>
              <a:buChar char="•"/>
            </a:pPr>
            <a:r>
              <a:t>It should encourage Christians to remain faithful – remember 7:13-17.</a:t>
            </a:r>
          </a:p>
          <a:p>
            <a:pPr marL="273326" indent="-273326">
              <a:spcBef>
                <a:spcPts val="1200"/>
              </a:spcBef>
              <a:buClr>
                <a:srgbClr val="BEBEBE"/>
              </a:buClr>
              <a:buSzPct val="125000"/>
              <a:buChar char="•"/>
            </a:pPr>
            <a:r>
              <a:t>Sixth bowl warns God’s people to prepare</a:t>
            </a:r>
          </a:p>
          <a:p>
            <a:pPr lvl="1" marL="844826" indent="-273326">
              <a:spcBef>
                <a:spcPts val="1200"/>
              </a:spcBef>
              <a:buClr>
                <a:srgbClr val="BEBEBE"/>
              </a:buClr>
              <a:buSzPct val="125000"/>
              <a:buChar char="•"/>
            </a:pPr>
            <a:r>
              <a:t>“Behold, I am coming as a thief,” Jesus warns. “Blessed is he who watches, and keeps his garments, lest he walk naked and they see his shame.” (Revelation 16:15)</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a:p>
        </p:txBody>
      </p:sp>
      <p:sp>
        <p:nvSpPr>
          <p:cNvPr id="186" name="Shape 186"/>
          <p:cNvSpPr/>
          <p:nvPr>
            <p:ph type="body" sz="quarter" idx="1"/>
          </p:nvPr>
        </p:nvSpPr>
        <p:spPr>
          <a:prstGeom prst="rect">
            <a:avLst/>
          </a:prstGeom>
        </p:spPr>
        <p:txBody>
          <a:bodyPr/>
          <a:lstStyle/>
          <a:p>
            <a:pPr>
              <a:spcBef>
                <a:spcPts val="1200"/>
              </a:spcBef>
            </a:pPr>
            <a:r>
              <a:t>Revelation 9:1-11</a:t>
            </a:r>
          </a:p>
          <a:p>
            <a:pPr>
              <a:spcBef>
                <a:spcPts val="1200"/>
              </a:spcBef>
            </a:pPr>
            <a:r>
              <a:t>1 Then the fifth angel sounded: And I saw a star fallen from heaven to the earth. To him was given the key to the bottomless pit.</a:t>
            </a:r>
          </a:p>
          <a:p>
            <a:pPr>
              <a:spcBef>
                <a:spcPts val="1200"/>
              </a:spcBef>
            </a:pPr>
            <a:r>
              <a:t>2 And he opened the bottomless pit, and smoke arose out of the pit like the smoke of a great furnace. So the sun and the air were darkened because of the smoke of the pit.</a:t>
            </a:r>
          </a:p>
          <a:p>
            <a:pPr>
              <a:spcBef>
                <a:spcPts val="1200"/>
              </a:spcBef>
            </a:pPr>
            <a:r>
              <a:t>3 Then out of the smoke locusts came upon the earth. And to them was given power, as the scorpions of the earth have power.</a:t>
            </a:r>
          </a:p>
          <a:p>
            <a:pPr>
              <a:spcBef>
                <a:spcPts val="1200"/>
              </a:spcBef>
            </a:pPr>
            <a:r>
              <a:t>4 They were commanded not to harm the grass of the earth, or any green thing, or any tree, but only those men who do not have the seal of God on their foreheads.</a:t>
            </a:r>
          </a:p>
          <a:p>
            <a:pPr>
              <a:spcBef>
                <a:spcPts val="1200"/>
              </a:spcBef>
            </a:pPr>
            <a:r>
              <a:t>5 And they were not given authority to kill them, but to torment them for five months. Their torment was like the torment of a scorpion when it strikes a man.</a:t>
            </a:r>
          </a:p>
          <a:p>
            <a:pPr>
              <a:spcBef>
                <a:spcPts val="1200"/>
              </a:spcBef>
            </a:pPr>
            <a:r>
              <a:t>6 In those days men will seek death and will not find it; they will desire to die, and death will flee from them.</a:t>
            </a:r>
          </a:p>
          <a:p>
            <a:pPr>
              <a:spcBef>
                <a:spcPts val="1200"/>
              </a:spcBef>
            </a:pPr>
            <a:r>
              <a:t>7 The shape of the locusts was like horses prepared for battle. On their heads were crowns of something like gold, and their faces were like the faces of men.</a:t>
            </a:r>
          </a:p>
          <a:p>
            <a:pPr>
              <a:spcBef>
                <a:spcPts val="1200"/>
              </a:spcBef>
            </a:pPr>
            <a:r>
              <a:t>8 They had hair like women's hair, and their teeth were like lions' teeth.</a:t>
            </a:r>
          </a:p>
          <a:p>
            <a:pPr>
              <a:spcBef>
                <a:spcPts val="1200"/>
              </a:spcBef>
            </a:pPr>
            <a:r>
              <a:t>9 And they had breastplates like breastplates of iron, and the sound of their wings was like the sound of chariots with many horses running into battle.</a:t>
            </a:r>
          </a:p>
          <a:p>
            <a:pPr>
              <a:spcBef>
                <a:spcPts val="1200"/>
              </a:spcBef>
            </a:pPr>
            <a:r>
              <a:t>10 They had tails like scorpions, and there were stings in their tails. Their power was to hurt men five months.</a:t>
            </a:r>
          </a:p>
          <a:p>
            <a:pPr>
              <a:spcBef>
                <a:spcPts val="1200"/>
              </a:spcBef>
            </a:pPr>
            <a:r>
              <a:t>11 And they had as king over them the angel of the bottomless pit, whose name in Hebrew is Abaddon, but in Greek he has the name Apollyon.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3" name="Line"/>
          <p:cNvSpPr/>
          <p:nvPr/>
        </p:nvSpPr>
        <p:spPr>
          <a:xfrm>
            <a:off x="952500" y="72898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Title Text"/>
          <p:cNvSpPr txBox="1"/>
          <p:nvPr>
            <p:ph type="title"/>
          </p:nvPr>
        </p:nvSpPr>
        <p:spPr>
          <a:xfrm>
            <a:off x="952500" y="4229100"/>
            <a:ext cx="22479000" cy="2857500"/>
          </a:xfrm>
          <a:prstGeom prst="rect">
            <a:avLst/>
          </a:prstGeom>
        </p:spPr>
        <p:txBody>
          <a:bodyPr anchor="b"/>
          <a:lstStyle/>
          <a:p>
            <a:pPr/>
            <a:r>
              <a:t>Title Text</a:t>
            </a:r>
          </a:p>
        </p:txBody>
      </p:sp>
      <p:sp>
        <p:nvSpPr>
          <p:cNvPr id="15" name="Body Level One…"/>
          <p:cNvSpPr txBox="1"/>
          <p:nvPr>
            <p:ph type="body" sz="quarter" idx="1"/>
          </p:nvPr>
        </p:nvSpPr>
        <p:spPr>
          <a:xfrm>
            <a:off x="952500" y="7823200"/>
            <a:ext cx="22479000" cy="11557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xfrm>
            <a:off x="22898100" y="12319000"/>
            <a:ext cx="419100"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9" name="–Johnny Appleseed"/>
          <p:cNvSpPr txBox="1"/>
          <p:nvPr>
            <p:ph type="body" sz="quarter" idx="21"/>
          </p:nvPr>
        </p:nvSpPr>
        <p:spPr>
          <a:xfrm>
            <a:off x="952500" y="8318500"/>
            <a:ext cx="22479000" cy="711200"/>
          </a:xfrm>
          <a:prstGeom prst="rect">
            <a:avLst/>
          </a:prstGeom>
        </p:spPr>
        <p:txBody>
          <a:bodyPr anchor="t">
            <a:spAutoFit/>
          </a:bodyPr>
          <a:lstStyle>
            <a:lvl1pPr marL="0" indent="0" algn="ctr">
              <a:lnSpc>
                <a:spcPct val="140000"/>
              </a:lnSpc>
              <a:spcBef>
                <a:spcPts val="0"/>
              </a:spcBef>
              <a:buSzTx/>
              <a:buNone/>
              <a:defRPr i="1" sz="4200">
                <a:solidFill>
                  <a:srgbClr val="9D9D9D"/>
                </a:solidFill>
              </a:defRPr>
            </a:lvl1pPr>
          </a:lstStyle>
          <a:p>
            <a:pPr/>
            <a:r>
              <a:t>–Johnny Appleseed</a:t>
            </a:r>
          </a:p>
        </p:txBody>
      </p:sp>
      <p:sp>
        <p:nvSpPr>
          <p:cNvPr id="100" name="“Type a quote here.”"/>
          <p:cNvSpPr txBox="1"/>
          <p:nvPr>
            <p:ph type="body" sz="quarter" idx="22"/>
          </p:nvPr>
        </p:nvSpPr>
        <p:spPr>
          <a:xfrm>
            <a:off x="2387600" y="6064448"/>
            <a:ext cx="19621500" cy="838201"/>
          </a:xfrm>
          <a:prstGeom prst="rect">
            <a:avLst/>
          </a:prstGeom>
        </p:spPr>
        <p:txBody>
          <a:bodyPr>
            <a:spAutoFit/>
          </a:bodyPr>
          <a:lstStyle>
            <a:lvl1pPr marL="0" indent="0" algn="ctr">
              <a:lnSpc>
                <a:spcPct val="120000"/>
              </a:lnSpc>
              <a:spcBef>
                <a:spcPts val="0"/>
              </a:spcBef>
              <a:buSzTx/>
              <a:buNone/>
              <a:defRPr sz="5000"/>
            </a:lvl1pPr>
          </a:lstStyle>
          <a:p>
            <a:pPr/>
            <a:r>
              <a:t>“Type a quote here.” </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8" name="Green and yellow boat on the shore across the water from the village of Ferragudo, Portugal at duskFishermen boats at sea near village at dusk in Algarve, south of Portugal."/>
          <p:cNvSpPr/>
          <p:nvPr>
            <p:ph type="pic" idx="21"/>
          </p:nvPr>
        </p:nvSpPr>
        <p:spPr>
          <a:xfrm>
            <a:off x="0" y="-876300"/>
            <a:ext cx="24384000" cy="16264467"/>
          </a:xfrm>
          <a:prstGeom prst="rect">
            <a:avLst/>
          </a:prstGeom>
        </p:spPr>
        <p:txBody>
          <a:bodyPr lIns="91439" tIns="45719" rIns="91439" bIns="45719" anchor="t">
            <a:noAutofit/>
          </a:bodyPr>
          <a:lstStyle/>
          <a:p>
            <a:pP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3" name="Rock formations in the turquoise waters of Algarve, Portugal"/>
          <p:cNvSpPr/>
          <p:nvPr>
            <p:ph type="pic" idx="21"/>
          </p:nvPr>
        </p:nvSpPr>
        <p:spPr>
          <a:xfrm>
            <a:off x="927100" y="-1765300"/>
            <a:ext cx="22529800" cy="15019865"/>
          </a:xfrm>
          <a:prstGeom prst="rect">
            <a:avLst/>
          </a:prstGeom>
          <a:ln w="9525">
            <a:round/>
          </a:ln>
        </p:spPr>
        <p:txBody>
          <a:bodyPr lIns="91439" tIns="45719" rIns="91439" bIns="45719" anchor="t">
            <a:noAutofit/>
          </a:bodyPr>
          <a:lstStyle/>
          <a:p>
            <a:pPr/>
          </a:p>
        </p:txBody>
      </p:sp>
      <p:sp>
        <p:nvSpPr>
          <p:cNvPr id="24" name="Title Text"/>
          <p:cNvSpPr txBox="1"/>
          <p:nvPr>
            <p:ph type="title"/>
          </p:nvPr>
        </p:nvSpPr>
        <p:spPr>
          <a:xfrm>
            <a:off x="952500" y="9982200"/>
            <a:ext cx="22479000" cy="1574800"/>
          </a:xfrm>
          <a:prstGeom prst="rect">
            <a:avLst/>
          </a:prstGeom>
        </p:spPr>
        <p:txBody>
          <a:bodyPr anchor="b"/>
          <a:lstStyle/>
          <a:p>
            <a:pPr/>
            <a:r>
              <a:t>Title Text</a:t>
            </a:r>
          </a:p>
        </p:txBody>
      </p:sp>
      <p:sp>
        <p:nvSpPr>
          <p:cNvPr id="25" name="Body Level One…"/>
          <p:cNvSpPr txBox="1"/>
          <p:nvPr>
            <p:ph type="body" sz="quarter" idx="1"/>
          </p:nvPr>
        </p:nvSpPr>
        <p:spPr>
          <a:xfrm>
            <a:off x="952500" y="11620500"/>
            <a:ext cx="224790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3" name="Title Text"/>
          <p:cNvSpPr txBox="1"/>
          <p:nvPr>
            <p:ph type="title"/>
          </p:nvPr>
        </p:nvSpPr>
        <p:spPr>
          <a:xfrm>
            <a:off x="952500" y="5435600"/>
            <a:ext cx="22479000" cy="2857500"/>
          </a:xfrm>
          <a:prstGeom prst="rect">
            <a:avLst/>
          </a:prstGeom>
        </p:spPr>
        <p:txBody>
          <a:bodyPr/>
          <a:lstStyle/>
          <a:p>
            <a:pPr/>
            <a:r>
              <a:t>Title Text</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41" name="Lighthouse in Portugal with coastal rock formations in the foreground overlooking the ocean at sunset "/>
          <p:cNvSpPr/>
          <p:nvPr>
            <p:ph type="pic" idx="21"/>
          </p:nvPr>
        </p:nvSpPr>
        <p:spPr>
          <a:xfrm>
            <a:off x="12623800" y="-1346200"/>
            <a:ext cx="10928468" cy="16319500"/>
          </a:xfrm>
          <a:prstGeom prst="rect">
            <a:avLst/>
          </a:prstGeom>
          <a:ln w="9525">
            <a:round/>
          </a:ln>
        </p:spPr>
        <p:txBody>
          <a:bodyPr lIns="91439" tIns="45719" rIns="91439" bIns="45719" anchor="t">
            <a:noAutofit/>
          </a:bodyPr>
          <a:lstStyle/>
          <a:p>
            <a:pPr/>
          </a:p>
        </p:txBody>
      </p:sp>
      <p:sp>
        <p:nvSpPr>
          <p:cNvPr id="42" name="Title Text"/>
          <p:cNvSpPr txBox="1"/>
          <p:nvPr>
            <p:ph type="title"/>
          </p:nvPr>
        </p:nvSpPr>
        <p:spPr>
          <a:xfrm>
            <a:off x="952500" y="3378200"/>
            <a:ext cx="10934700" cy="8534400"/>
          </a:xfrm>
          <a:prstGeom prst="rect">
            <a:avLst/>
          </a:prstGeom>
        </p:spPr>
        <p:txBody>
          <a:bodyPr anchor="t"/>
          <a:lstStyle/>
          <a:p>
            <a:pPr/>
            <a:r>
              <a:t>Title Text</a:t>
            </a:r>
          </a:p>
        </p:txBody>
      </p:sp>
      <p:sp>
        <p:nvSpPr>
          <p:cNvPr id="43" name="Body Level One…"/>
          <p:cNvSpPr txBox="1"/>
          <p:nvPr>
            <p:ph type="body" sz="quarter" idx="1"/>
          </p:nvPr>
        </p:nvSpPr>
        <p:spPr>
          <a:xfrm>
            <a:off x="952500" y="1638300"/>
            <a:ext cx="109347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1" name="Line"/>
          <p:cNvSpPr/>
          <p:nvPr/>
        </p:nvSpPr>
        <p:spPr>
          <a:xfrm>
            <a:off x="952500" y="36195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2" name="Title Text"/>
          <p:cNvSpPr txBox="1"/>
          <p:nvPr>
            <p:ph type="title"/>
          </p:nvPr>
        </p:nvSpPr>
        <p:spPr>
          <a:prstGeom prst="rect">
            <a:avLst/>
          </a:prstGeom>
        </p:spPr>
        <p:txBody>
          <a:bodyPr/>
          <a:lstStyle/>
          <a:p>
            <a:pPr/>
            <a:r>
              <a:t>Title Text</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1" name="Title Text"/>
          <p:cNvSpPr txBox="1"/>
          <p:nvPr>
            <p:ph type="title"/>
          </p:nvPr>
        </p:nvSpPr>
        <p:spPr>
          <a:prstGeom prst="rect">
            <a:avLst/>
          </a:prstGeom>
        </p:spPr>
        <p:txBody>
          <a:bodyPr/>
          <a:lstStyle/>
          <a:p>
            <a:pPr/>
            <a:r>
              <a:t>Title Text</a:t>
            </a:r>
          </a:p>
        </p:txBody>
      </p:sp>
      <p:sp>
        <p:nvSpPr>
          <p:cNvPr id="62" name="Body Level One…"/>
          <p:cNvSpPr txBox="1"/>
          <p:nvPr>
            <p:ph type="body" idx="1"/>
          </p:nvPr>
        </p:nvSpPr>
        <p:spPr>
          <a:xfrm>
            <a:off x="952500" y="4267200"/>
            <a:ext cx="22479000" cy="80518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7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1" name="Rock formations in the turquoise waters of Algarve, Portugal"/>
          <p:cNvSpPr/>
          <p:nvPr>
            <p:ph type="pic" sz="half" idx="21"/>
          </p:nvPr>
        </p:nvSpPr>
        <p:spPr>
          <a:xfrm>
            <a:off x="381000" y="4229100"/>
            <a:ext cx="11684000" cy="7789334"/>
          </a:xfrm>
          <a:prstGeom prst="rect">
            <a:avLst/>
          </a:prstGeom>
          <a:ln w="9525">
            <a:round/>
          </a:ln>
        </p:spPr>
        <p:txBody>
          <a:bodyPr lIns="91439" tIns="45719" rIns="91439" bIns="45719" anchor="t">
            <a:noAutofit/>
          </a:bodyPr>
          <a:lstStyle/>
          <a:p>
            <a:pPr/>
          </a:p>
        </p:txBody>
      </p:sp>
      <p:sp>
        <p:nvSpPr>
          <p:cNvPr id="72" name="Title Text"/>
          <p:cNvSpPr txBox="1"/>
          <p:nvPr>
            <p:ph type="title"/>
          </p:nvPr>
        </p:nvSpPr>
        <p:spPr>
          <a:prstGeom prst="rect">
            <a:avLst/>
          </a:prstGeom>
        </p:spPr>
        <p:txBody>
          <a:bodyPr/>
          <a:lstStyle/>
          <a:p>
            <a:pPr/>
            <a:r>
              <a:t>Title Text</a:t>
            </a:r>
          </a:p>
        </p:txBody>
      </p:sp>
      <p:sp>
        <p:nvSpPr>
          <p:cNvPr id="73" name="Body Level One…"/>
          <p:cNvSpPr txBox="1"/>
          <p:nvPr>
            <p:ph type="body" sz="half" idx="1"/>
          </p:nvPr>
        </p:nvSpPr>
        <p:spPr>
          <a:xfrm>
            <a:off x="12687300" y="4114800"/>
            <a:ext cx="10744200" cy="7950200"/>
          </a:xfrm>
          <a:prstGeom prst="rect">
            <a:avLst/>
          </a:prstGeom>
        </p:spPr>
        <p:txBody>
          <a:bodyPr/>
          <a:lstStyle>
            <a:lvl1pPr marL="495300" indent="-495300">
              <a:spcBef>
                <a:spcPts val="4500"/>
              </a:spcBef>
              <a:buSzPct val="30000"/>
              <a:buBlip>
                <a:blip r:embed="rId2"/>
              </a:buBlip>
              <a:defRPr sz="4200"/>
            </a:lvl1pPr>
            <a:lvl2pPr marL="990600" indent="-495300">
              <a:spcBef>
                <a:spcPts val="4500"/>
              </a:spcBef>
              <a:buSzPct val="30000"/>
              <a:buBlip>
                <a:blip r:embed="rId2"/>
              </a:buBlip>
              <a:defRPr sz="4200"/>
            </a:lvl2pPr>
            <a:lvl3pPr marL="1485900" indent="-495300">
              <a:spcBef>
                <a:spcPts val="4500"/>
              </a:spcBef>
              <a:buSzPct val="30000"/>
              <a:buBlip>
                <a:blip r:embed="rId2"/>
              </a:buBlip>
              <a:defRPr sz="4200"/>
            </a:lvl3pPr>
            <a:lvl4pPr marL="1981200" indent="-495300">
              <a:spcBef>
                <a:spcPts val="4500"/>
              </a:spcBef>
              <a:buSzPct val="30000"/>
              <a:buBlip>
                <a:blip r:embed="rId2"/>
              </a:buBlip>
              <a:defRPr sz="4200"/>
            </a:lvl4pPr>
            <a:lvl5pPr marL="2476500" indent="-495300">
              <a:spcBef>
                <a:spcPts val="4500"/>
              </a:spcBef>
              <a:buSzPct val="30000"/>
              <a:buBlip>
                <a:blip r:embed="rId2"/>
              </a:buBlip>
              <a:defRPr sz="4200"/>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81"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9" name="Green and yellow boat at water’s edge across from the village of Ferragudo, Portugal at duskFishermen boats at sea near village at dusk in Algarve, south of Portugal."/>
          <p:cNvSpPr/>
          <p:nvPr>
            <p:ph type="pic" sz="half" idx="21"/>
          </p:nvPr>
        </p:nvSpPr>
        <p:spPr>
          <a:xfrm>
            <a:off x="13208000" y="520700"/>
            <a:ext cx="10909968" cy="7277100"/>
          </a:xfrm>
          <a:prstGeom prst="rect">
            <a:avLst/>
          </a:prstGeom>
          <a:ln w="9525">
            <a:round/>
          </a:ln>
        </p:spPr>
        <p:txBody>
          <a:bodyPr lIns="91439" tIns="45719" rIns="91439" bIns="45719" anchor="t">
            <a:noAutofit/>
          </a:bodyPr>
          <a:lstStyle/>
          <a:p>
            <a:pPr/>
          </a:p>
        </p:txBody>
      </p:sp>
      <p:sp>
        <p:nvSpPr>
          <p:cNvPr id="90" name="Rock formations in the turquoise waters of Algarve, Portugal"/>
          <p:cNvSpPr/>
          <p:nvPr>
            <p:ph type="pic" sz="half" idx="22"/>
          </p:nvPr>
        </p:nvSpPr>
        <p:spPr>
          <a:xfrm>
            <a:off x="13208000" y="6146800"/>
            <a:ext cx="10160000" cy="6773334"/>
          </a:xfrm>
          <a:prstGeom prst="rect">
            <a:avLst/>
          </a:prstGeom>
          <a:ln w="9525">
            <a:round/>
          </a:ln>
        </p:spPr>
        <p:txBody>
          <a:bodyPr lIns="91439" tIns="45719" rIns="91439" bIns="45719" anchor="t">
            <a:noAutofit/>
          </a:bodyPr>
          <a:lstStyle/>
          <a:p>
            <a:pPr/>
          </a:p>
        </p:txBody>
      </p:sp>
      <p:sp>
        <p:nvSpPr>
          <p:cNvPr id="91" name="Lighthouse in Portugal with coastal rock formations in the foreground overlooking the ocean at sunset "/>
          <p:cNvSpPr/>
          <p:nvPr>
            <p:ph type="pic" idx="23"/>
          </p:nvPr>
        </p:nvSpPr>
        <p:spPr>
          <a:xfrm>
            <a:off x="742138" y="-1391145"/>
            <a:ext cx="11855474" cy="17703801"/>
          </a:xfrm>
          <a:prstGeom prst="rect">
            <a:avLst/>
          </a:prstGeom>
          <a:ln w="9525">
            <a:round/>
          </a:ln>
        </p:spPr>
        <p:txBody>
          <a:bodyPr lIns="91439" tIns="45719" rIns="91439" bIns="45719" anchor="t">
            <a:noAutofit/>
          </a:bodyPr>
          <a:lstStyle/>
          <a:p>
            <a:pP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 name="Line"/>
          <p:cNvSpPr/>
          <p:nvPr/>
        </p:nvSpPr>
        <p:spPr>
          <a:xfrm>
            <a:off x="952500" y="13004800"/>
            <a:ext cx="22479000" cy="0"/>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a:off x="952500" y="7112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Body Level One…"/>
          <p:cNvSpPr txBox="1"/>
          <p:nvPr>
            <p:ph type="body" idx="1"/>
          </p:nvPr>
        </p:nvSpPr>
        <p:spPr>
          <a:xfrm>
            <a:off x="952500" y="1384300"/>
            <a:ext cx="22479000" cy="1094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5" name="Title Text"/>
          <p:cNvSpPr txBox="1"/>
          <p:nvPr>
            <p:ph type="title"/>
          </p:nvPr>
        </p:nvSpPr>
        <p:spPr>
          <a:xfrm>
            <a:off x="952500" y="838200"/>
            <a:ext cx="22479000" cy="2679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6" name="Slide Number"/>
          <p:cNvSpPr txBox="1"/>
          <p:nvPr>
            <p:ph type="sldNum" sz="quarter" idx="2"/>
          </p:nvPr>
        </p:nvSpPr>
        <p:spPr>
          <a:xfrm>
            <a:off x="22923500" y="12319000"/>
            <a:ext cx="419100" cy="4572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1pPr>
      <a:lvl2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2pPr>
      <a:lvl3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3pPr>
      <a:lvl4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4pPr>
      <a:lvl5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5pPr>
      <a:lvl6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6pPr>
      <a:lvl7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7pPr>
      <a:lvl8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8pPr>
      <a:lvl9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9pPr>
    </p:titleStyle>
    <p:bodyStyle>
      <a:lvl1pPr marL="571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1pPr>
      <a:lvl2pPr marL="1143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2pPr>
      <a:lvl3pPr marL="1714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3pPr>
      <a:lvl4pPr marL="2286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4pPr>
      <a:lvl5pPr marL="2857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5pPr>
      <a:lvl6pPr marL="3429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6pPr>
      <a:lvl7pPr marL="4000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7pPr>
      <a:lvl8pPr marL="4572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8pPr>
      <a:lvl9pPr marL="5143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Rock formations in the turquoise waters of Algarve, Portugal" descr="Rock formations in the turquoise waters of Algarve, Portugal"/>
          <p:cNvPicPr>
            <a:picLocks noChangeAspect="0"/>
          </p:cNvPicPr>
          <p:nvPr>
            <p:ph type="pic" idx="21"/>
          </p:nvPr>
        </p:nvPicPr>
        <p:blipFill>
          <a:blip r:embed="rId2">
            <a:extLst/>
          </a:blip>
          <a:stretch>
            <a:fillRect/>
          </a:stretch>
        </p:blipFill>
        <p:spPr>
          <a:xfrm>
            <a:off x="825500" y="1320800"/>
            <a:ext cx="22733000" cy="8331200"/>
          </a:xfrm>
          <a:prstGeom prst="rect">
            <a:avLst/>
          </a:prstGeom>
        </p:spPr>
      </p:pic>
      <p:sp>
        <p:nvSpPr>
          <p:cNvPr id="126" name="The Revelation of Jesus Christ"/>
          <p:cNvSpPr txBox="1"/>
          <p:nvPr>
            <p:ph type="title"/>
          </p:nvPr>
        </p:nvSpPr>
        <p:spPr>
          <a:prstGeom prst="rect">
            <a:avLst/>
          </a:prstGeom>
        </p:spPr>
        <p:txBody>
          <a:bodyPr/>
          <a:lstStyle/>
          <a:p>
            <a:pPr/>
            <a:r>
              <a:t>The Revelation of Jesus Christ</a:t>
            </a:r>
          </a:p>
        </p:txBody>
      </p:sp>
      <p:sp>
        <p:nvSpPr>
          <p:cNvPr id="127" name="Vision 2 , Part 5 (8:13-9:11) - Trumpet 5"/>
          <p:cNvSpPr txBox="1"/>
          <p:nvPr>
            <p:ph type="body" sz="quarter" idx="1"/>
          </p:nvPr>
        </p:nvSpPr>
        <p:spPr>
          <a:prstGeom prst="rect">
            <a:avLst/>
          </a:prstGeom>
        </p:spPr>
        <p:txBody>
          <a:bodyPr/>
          <a:lstStyle/>
          <a:p>
            <a:pPr/>
            <a:r>
              <a:t>Vision 2 , Part 5 (8:13-9:11) - Trumpet 5</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he roman empire in the east"/>
          <p:cNvSpPr txBox="1"/>
          <p:nvPr>
            <p:ph type="title"/>
          </p:nvPr>
        </p:nvSpPr>
        <p:spPr>
          <a:prstGeom prst="rect">
            <a:avLst/>
          </a:prstGeom>
        </p:spPr>
        <p:txBody>
          <a:bodyPr/>
          <a:lstStyle/>
          <a:p>
            <a:pPr/>
            <a:r>
              <a:t>The roman empire in the east</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 name="Byzantine_Empire_600AD.png" descr="Byzantine_Empire_600AD.png"/>
          <p:cNvPicPr>
            <a:picLocks noChangeAspect="1"/>
          </p:cNvPicPr>
          <p:nvPr/>
        </p:nvPicPr>
        <p:blipFill>
          <a:blip r:embed="rId3">
            <a:extLst/>
          </a:blip>
          <a:stretch>
            <a:fillRect/>
          </a:stretch>
        </p:blipFill>
        <p:spPr>
          <a:xfrm>
            <a:off x="-463265" y="-27352"/>
            <a:ext cx="25310530" cy="13770704"/>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The Byzantine Empire and Eastern Church"/>
          <p:cNvSpPr txBox="1"/>
          <p:nvPr>
            <p:ph type="title"/>
          </p:nvPr>
        </p:nvSpPr>
        <p:spPr>
          <a:prstGeom prst="rect">
            <a:avLst/>
          </a:prstGeom>
        </p:spPr>
        <p:txBody>
          <a:bodyPr/>
          <a:lstStyle>
            <a:lvl1pPr>
              <a:lnSpc>
                <a:spcPct val="110000"/>
              </a:lnSpc>
              <a:defRPr sz="8100"/>
            </a:lvl1pPr>
          </a:lstStyle>
          <a:p>
            <a:pPr/>
            <a:r>
              <a:t>The Byzantine Empire and Eastern Church</a:t>
            </a:r>
          </a:p>
        </p:txBody>
      </p:sp>
      <p:sp>
        <p:nvSpPr>
          <p:cNvPr id="167" name="Eastern (Byzantium) Empire endures for nearly 1,000 years…"/>
          <p:cNvSpPr txBox="1"/>
          <p:nvPr>
            <p:ph type="body" idx="1"/>
          </p:nvPr>
        </p:nvSpPr>
        <p:spPr>
          <a:prstGeom prst="rect">
            <a:avLst/>
          </a:prstGeom>
        </p:spPr>
        <p:txBody>
          <a:bodyPr/>
          <a:lstStyle/>
          <a:p>
            <a:pPr marL="560069" indent="-560069" defTabSz="808990">
              <a:lnSpc>
                <a:spcPct val="110000"/>
              </a:lnSpc>
              <a:spcBef>
                <a:spcPts val="3500"/>
              </a:spcBef>
              <a:buBlip>
                <a:blip r:embed="rId3"/>
              </a:buBlip>
              <a:defRPr sz="5880"/>
            </a:pPr>
            <a:r>
              <a:t>Eastern (Byzantium) Empire endures for nearly 1,000 years</a:t>
            </a:r>
          </a:p>
          <a:p>
            <a:pPr lvl="1" marL="1120139" indent="-560069" defTabSz="808990">
              <a:lnSpc>
                <a:spcPct val="110000"/>
              </a:lnSpc>
              <a:spcBef>
                <a:spcPts val="3500"/>
              </a:spcBef>
              <a:buBlip>
                <a:blip r:embed="rId3"/>
              </a:buBlip>
              <a:defRPr sz="5880"/>
            </a:pPr>
            <a:r>
              <a:t>476: Rome falls (Trumpet #4)</a:t>
            </a:r>
          </a:p>
          <a:p>
            <a:pPr lvl="1" marL="1120139" indent="-560069" defTabSz="808990">
              <a:lnSpc>
                <a:spcPct val="110000"/>
              </a:lnSpc>
              <a:spcBef>
                <a:spcPts val="3500"/>
              </a:spcBef>
              <a:buBlip>
                <a:blip r:embed="rId3"/>
              </a:buBlip>
              <a:defRPr sz="5880"/>
            </a:pPr>
            <a:r>
              <a:t>1453: Constantinople falls (Trumpet #6)</a:t>
            </a:r>
          </a:p>
          <a:p>
            <a:pPr marL="560069" indent="-560069" defTabSz="808990">
              <a:lnSpc>
                <a:spcPct val="110000"/>
              </a:lnSpc>
              <a:spcBef>
                <a:spcPts val="3500"/>
              </a:spcBef>
              <a:buBlip>
                <a:blip r:embed="rId3"/>
              </a:buBlip>
              <a:defRPr sz="5880"/>
            </a:pPr>
            <a:r>
              <a:t>Schism of 1054</a:t>
            </a:r>
          </a:p>
          <a:p>
            <a:pPr lvl="1" marL="1120139" indent="-560069" defTabSz="808990">
              <a:lnSpc>
                <a:spcPct val="110000"/>
              </a:lnSpc>
              <a:spcBef>
                <a:spcPts val="3500"/>
              </a:spcBef>
              <a:buBlip>
                <a:blip r:embed="rId3"/>
              </a:buBlip>
              <a:defRPr sz="5880"/>
            </a:pPr>
            <a:r>
              <a:t>Latin church in the West</a:t>
            </a:r>
          </a:p>
          <a:p>
            <a:pPr lvl="1" marL="1120139" indent="-560069" defTabSz="808990">
              <a:lnSpc>
                <a:spcPct val="110000"/>
              </a:lnSpc>
              <a:spcBef>
                <a:spcPts val="3500"/>
              </a:spcBef>
              <a:buBlip>
                <a:blip r:embed="rId3"/>
              </a:buBlip>
              <a:defRPr sz="5880"/>
            </a:pPr>
            <a:r>
              <a:t>Greek church in the East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6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67">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7"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Trumpets 5-6 judge the byzantine empire"/>
          <p:cNvSpPr txBox="1"/>
          <p:nvPr>
            <p:ph type="title"/>
          </p:nvPr>
        </p:nvSpPr>
        <p:spPr>
          <a:prstGeom prst="rect">
            <a:avLst/>
          </a:prstGeom>
        </p:spPr>
        <p:txBody>
          <a:bodyPr/>
          <a:lstStyle/>
          <a:p>
            <a:pPr>
              <a:defRPr spc="468" sz="7800"/>
            </a:pPr>
            <a:r>
              <a:t>Trumpets 5-6 judge the </a:t>
            </a:r>
            <a:r>
              <a:rPr i="1" u="sng">
                <a:latin typeface="+mn-lt"/>
                <a:ea typeface="+mn-ea"/>
                <a:cs typeface="+mn-cs"/>
                <a:sym typeface="Gill Sans"/>
              </a:rPr>
              <a:t>byzantine empire</a:t>
            </a:r>
          </a:p>
        </p:txBody>
      </p:sp>
      <p:sp>
        <p:nvSpPr>
          <p:cNvPr id="172" name="Trumpet #5 - the rise of Islam and the Arab opposition to Byzantium (9:12: “One woe is past…”)…"/>
          <p:cNvSpPr txBox="1"/>
          <p:nvPr>
            <p:ph type="body" idx="1"/>
          </p:nvPr>
        </p:nvSpPr>
        <p:spPr>
          <a:prstGeom prst="rect">
            <a:avLst/>
          </a:prstGeom>
        </p:spPr>
        <p:txBody>
          <a:bodyPr/>
          <a:lstStyle/>
          <a:p>
            <a:pPr marL="468629" indent="-468629" defTabSz="676909">
              <a:lnSpc>
                <a:spcPct val="120000"/>
              </a:lnSpc>
              <a:spcBef>
                <a:spcPts val="4800"/>
              </a:spcBef>
              <a:buBlip>
                <a:blip r:embed="rId3"/>
              </a:buBlip>
              <a:defRPr sz="5740"/>
            </a:pPr>
            <a:r>
              <a:t>Trumpet #5 - the rise of Islam and the Arab opposition to Byzantium (9:12: “One woe is past…”)</a:t>
            </a:r>
          </a:p>
          <a:p>
            <a:pPr marL="468629" indent="-468629" defTabSz="676909">
              <a:lnSpc>
                <a:spcPct val="120000"/>
              </a:lnSpc>
              <a:spcBef>
                <a:spcPts val="4800"/>
              </a:spcBef>
              <a:buBlip>
                <a:blip r:embed="rId3"/>
              </a:buBlip>
              <a:defRPr sz="5740"/>
            </a:pPr>
            <a:r>
              <a:t>Trumpet #6 - the rise of the Turkish power, Constantinople falls, Byzantine Empire ends</a:t>
            </a:r>
          </a:p>
          <a:p>
            <a:pPr lvl="1" marL="937260" indent="-468630" defTabSz="676909">
              <a:lnSpc>
                <a:spcPct val="120000"/>
              </a:lnSpc>
              <a:spcBef>
                <a:spcPts val="4800"/>
              </a:spcBef>
              <a:buBlip>
                <a:blip r:embed="rId3"/>
              </a:buBlip>
              <a:defRPr sz="5740"/>
            </a:pPr>
            <a:r>
              <a:t>11:14: “The second woe is past. Behold, the third woe is coming quickly.”</a:t>
            </a:r>
          </a:p>
          <a:p>
            <a:pPr lvl="1" marL="937260" indent="-468630" defTabSz="676909">
              <a:lnSpc>
                <a:spcPct val="120000"/>
              </a:lnSpc>
              <a:spcBef>
                <a:spcPts val="4800"/>
              </a:spcBef>
              <a:buBlip>
                <a:blip r:embed="rId3"/>
              </a:buBlip>
              <a:defRPr sz="5740"/>
            </a:pPr>
            <a:r>
              <a:t>“…coming quickly”: catchphrase for the return of Jesus (Trumpet #7)</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2">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2"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6, 6, 6"/>
          <p:cNvSpPr txBox="1"/>
          <p:nvPr>
            <p:ph type="title"/>
          </p:nvPr>
        </p:nvSpPr>
        <p:spPr>
          <a:prstGeom prst="rect">
            <a:avLst/>
          </a:prstGeom>
        </p:spPr>
        <p:txBody>
          <a:bodyPr/>
          <a:lstStyle>
            <a:lvl1pPr>
              <a:defRPr sz="10900"/>
            </a:lvl1pPr>
          </a:lstStyle>
          <a:p>
            <a:pPr/>
            <a:r>
              <a:t>6, 6, 6</a:t>
            </a:r>
          </a:p>
        </p:txBody>
      </p:sp>
      <p:sp>
        <p:nvSpPr>
          <p:cNvPr id="177" name="Sixth seal prepares God’s people for the tribulation to come — see Revelation 7:1-8…"/>
          <p:cNvSpPr txBox="1"/>
          <p:nvPr>
            <p:ph type="body" idx="1"/>
          </p:nvPr>
        </p:nvSpPr>
        <p:spPr>
          <a:prstGeom prst="rect">
            <a:avLst/>
          </a:prstGeom>
        </p:spPr>
        <p:txBody>
          <a:bodyPr/>
          <a:lstStyle/>
          <a:p>
            <a:pPr lvl="1">
              <a:buBlip>
                <a:blip r:embed="rId3"/>
              </a:buBlip>
              <a:defRPr sz="7000"/>
            </a:pPr>
            <a:r>
              <a:t>Sixth seal prepares God’s people for the tribulation to come — see Revelation 7:1-8</a:t>
            </a:r>
          </a:p>
          <a:p>
            <a:pPr lvl="1">
              <a:buBlip>
                <a:blip r:embed="rId3"/>
              </a:buBlip>
              <a:defRPr sz="7000"/>
            </a:pPr>
            <a:r>
              <a:t>Sixth trumpet signals that the end of the world approaches —see Revelation 9:20-21, 7:13-17</a:t>
            </a:r>
          </a:p>
          <a:p>
            <a:pPr lvl="1">
              <a:buBlip>
                <a:blip r:embed="rId3"/>
              </a:buBlip>
              <a:defRPr sz="7000"/>
            </a:pPr>
            <a:r>
              <a:t>Sixth bowl warns God’s people to prepare — see Revelation 16:15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7"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Trumpet #7 - Day of Judgment"/>
          <p:cNvSpPr txBox="1"/>
          <p:nvPr>
            <p:ph type="title"/>
          </p:nvPr>
        </p:nvSpPr>
        <p:spPr>
          <a:prstGeom prst="rect">
            <a:avLst/>
          </a:prstGeom>
        </p:spPr>
        <p:txBody>
          <a:bodyPr/>
          <a:lstStyle/>
          <a:p>
            <a:pPr/>
            <a:r>
              <a:t>Trumpet #7 - Day of Judgment</a:t>
            </a:r>
          </a:p>
        </p:txBody>
      </p:sp>
      <p:sp>
        <p:nvSpPr>
          <p:cNvPr id="182" name="Proleptic: to see something in the future as if it is happening in the present…"/>
          <p:cNvSpPr txBox="1"/>
          <p:nvPr>
            <p:ph type="body" idx="1"/>
          </p:nvPr>
        </p:nvSpPr>
        <p:spPr>
          <a:prstGeom prst="rect">
            <a:avLst/>
          </a:prstGeom>
        </p:spPr>
        <p:txBody>
          <a:bodyPr/>
          <a:lstStyle/>
          <a:p>
            <a:pPr marL="411479" indent="-411479" defTabSz="594360">
              <a:lnSpc>
                <a:spcPct val="120000"/>
              </a:lnSpc>
              <a:spcBef>
                <a:spcPts val="2400"/>
              </a:spcBef>
              <a:buBlip>
                <a:blip r:embed="rId2"/>
              </a:buBlip>
              <a:defRPr sz="4752"/>
            </a:pPr>
            <a:r>
              <a:t>Proleptic: to see something in the future as if it is happening in the present</a:t>
            </a:r>
          </a:p>
          <a:p>
            <a:pPr lvl="1" marL="822959" indent="-411479" defTabSz="594360">
              <a:lnSpc>
                <a:spcPct val="120000"/>
              </a:lnSpc>
              <a:spcBef>
                <a:spcPts val="2400"/>
              </a:spcBef>
              <a:buBlip>
                <a:blip r:embed="rId2"/>
              </a:buBlip>
              <a:defRPr sz="4752"/>
            </a:pPr>
            <a:r>
              <a:t>11:18, “The nations were angry, and Your wrath has come, And the time of the dead, that they should be judged, And that You should reward Your servants the prophets and the saints, And those who fear Your name, small and great, And should destroy those who destroy the earth.”</a:t>
            </a:r>
          </a:p>
          <a:p>
            <a:pPr marL="411479" indent="-411479" defTabSz="594360">
              <a:lnSpc>
                <a:spcPct val="120000"/>
              </a:lnSpc>
              <a:spcBef>
                <a:spcPts val="2400"/>
              </a:spcBef>
              <a:buBlip>
                <a:blip r:embed="rId2"/>
              </a:buBlip>
              <a:defRPr sz="4752"/>
            </a:pPr>
            <a:r>
              <a:t>The seventh trumpet is the last trumpet in Revelation: “…in a moment, in the twinkling of an eye, at </a:t>
            </a:r>
            <a:r>
              <a:rPr i="1"/>
              <a:t>the </a:t>
            </a:r>
            <a:r>
              <a:rPr i="1" u="sng"/>
              <a:t>last</a:t>
            </a:r>
            <a:r>
              <a:rPr i="1"/>
              <a:t> trumpet</a:t>
            </a:r>
            <a:r>
              <a:t>….” (1 Corinthians 15:52)</a:t>
            </a:r>
          </a:p>
          <a:p>
            <a:pPr marL="411479" indent="-411479" defTabSz="594360">
              <a:lnSpc>
                <a:spcPct val="120000"/>
              </a:lnSpc>
              <a:spcBef>
                <a:spcPts val="2400"/>
              </a:spcBef>
              <a:buBlip>
                <a:blip r:embed="rId2"/>
              </a:buBlip>
              <a:defRPr sz="4752"/>
            </a:pPr>
            <a:r>
              <a:t>Trumpet #7 is the third and final woe; it concludes God’s judgment of the Roman Empire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2">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2"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Trumpet #5 - the rise of the Arab power and the conquering of islam"/>
          <p:cNvSpPr txBox="1"/>
          <p:nvPr>
            <p:ph type="title"/>
          </p:nvPr>
        </p:nvSpPr>
        <p:spPr>
          <a:prstGeom prst="rect">
            <a:avLst/>
          </a:prstGeom>
        </p:spPr>
        <p:txBody>
          <a:bodyPr/>
          <a:lstStyle>
            <a:lvl1pPr>
              <a:lnSpc>
                <a:spcPct val="110000"/>
              </a:lnSpc>
            </a:lvl1pPr>
          </a:lstStyle>
          <a:p>
            <a:pPr/>
            <a:r>
              <a:t>Trumpet #5 - the rise of the Arab power and the conquering of islam</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Trumpet #5 - What John Saw"/>
          <p:cNvSpPr txBox="1"/>
          <p:nvPr>
            <p:ph type="title"/>
          </p:nvPr>
        </p:nvSpPr>
        <p:spPr>
          <a:prstGeom prst="rect">
            <a:avLst/>
          </a:prstGeom>
        </p:spPr>
        <p:txBody>
          <a:bodyPr/>
          <a:lstStyle/>
          <a:p>
            <a:pPr/>
            <a:r>
              <a:t>Trumpet #5 - What John Saw</a:t>
            </a:r>
          </a:p>
        </p:txBody>
      </p:sp>
      <p:sp>
        <p:nvSpPr>
          <p:cNvPr id="189" name="“star” - a great or notable man…"/>
          <p:cNvSpPr txBox="1"/>
          <p:nvPr>
            <p:ph type="body" idx="1"/>
          </p:nvPr>
        </p:nvSpPr>
        <p:spPr>
          <a:prstGeom prst="rect">
            <a:avLst/>
          </a:prstGeom>
        </p:spPr>
        <p:txBody>
          <a:bodyPr/>
          <a:lstStyle/>
          <a:p>
            <a:pPr marL="525779" indent="-525779" defTabSz="759459">
              <a:lnSpc>
                <a:spcPct val="110000"/>
              </a:lnSpc>
              <a:spcBef>
                <a:spcPts val="2200"/>
              </a:spcBef>
              <a:buBlip>
                <a:blip r:embed="rId3"/>
              </a:buBlip>
              <a:defRPr sz="5336"/>
            </a:pPr>
            <a:r>
              <a:t> “star” - a great or notable man</a:t>
            </a:r>
          </a:p>
          <a:p>
            <a:pPr marL="525779" indent="-525779" defTabSz="759459">
              <a:lnSpc>
                <a:spcPct val="110000"/>
              </a:lnSpc>
              <a:spcBef>
                <a:spcPts val="2200"/>
              </a:spcBef>
              <a:buBlip>
                <a:blip r:embed="rId3"/>
              </a:buBlip>
              <a:defRPr sz="5336"/>
            </a:pPr>
            <a:r>
              <a:t>“the bottomless pit” - the abyss, Tartarus, where demons have been chained to await judgment</a:t>
            </a:r>
          </a:p>
          <a:p>
            <a:pPr marL="525779" indent="-525779" defTabSz="759459">
              <a:lnSpc>
                <a:spcPct val="110000"/>
              </a:lnSpc>
              <a:spcBef>
                <a:spcPts val="2200"/>
              </a:spcBef>
              <a:buBlip>
                <a:blip r:embed="rId3"/>
              </a:buBlip>
              <a:defRPr sz="5336"/>
            </a:pPr>
            <a:r>
              <a:t>“To him was given the key to the bottomless pit” - given authority to open up the bottomless pit.</a:t>
            </a:r>
          </a:p>
          <a:p>
            <a:pPr marL="525779" indent="-525779" defTabSz="759459">
              <a:lnSpc>
                <a:spcPct val="110000"/>
              </a:lnSpc>
              <a:spcBef>
                <a:spcPts val="2200"/>
              </a:spcBef>
              <a:buBlip>
                <a:blip r:embed="rId3"/>
              </a:buBlip>
              <a:defRPr sz="5336"/>
            </a:pPr>
            <a:r>
              <a:t>“smoke arose” - false doctrine, an obscuring faith</a:t>
            </a:r>
          </a:p>
          <a:p>
            <a:pPr marL="525779" indent="-525779" defTabSz="759459">
              <a:lnSpc>
                <a:spcPct val="110000"/>
              </a:lnSpc>
              <a:spcBef>
                <a:spcPts val="2200"/>
              </a:spcBef>
              <a:buBlip>
                <a:blip r:embed="rId3"/>
              </a:buBlip>
              <a:defRPr sz="5336"/>
            </a:pPr>
            <a:r>
              <a:t>“locust” - warriors, a consuming army that follows after the emergence of the false teaching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9">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9"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More of what John saw"/>
          <p:cNvSpPr txBox="1"/>
          <p:nvPr>
            <p:ph type="title"/>
          </p:nvPr>
        </p:nvSpPr>
        <p:spPr>
          <a:prstGeom prst="rect">
            <a:avLst/>
          </a:prstGeom>
        </p:spPr>
        <p:txBody>
          <a:bodyPr/>
          <a:lstStyle/>
          <a:p>
            <a:pPr/>
            <a:r>
              <a:t>More of what John saw</a:t>
            </a:r>
          </a:p>
        </p:txBody>
      </p:sp>
      <p:sp>
        <p:nvSpPr>
          <p:cNvPr id="194" name="“they were commanded not to harm...” - preservation of nature; no slash and burn strategies…"/>
          <p:cNvSpPr txBox="1"/>
          <p:nvPr>
            <p:ph type="body" idx="1"/>
          </p:nvPr>
        </p:nvSpPr>
        <p:spPr>
          <a:prstGeom prst="rect">
            <a:avLst/>
          </a:prstGeom>
        </p:spPr>
        <p:txBody>
          <a:bodyPr/>
          <a:lstStyle/>
          <a:p>
            <a:pPr marL="468629" indent="-468629" defTabSz="676909">
              <a:lnSpc>
                <a:spcPct val="120000"/>
              </a:lnSpc>
              <a:spcBef>
                <a:spcPts val="1900"/>
              </a:spcBef>
              <a:buBlip>
                <a:blip r:embed="rId3"/>
              </a:buBlip>
              <a:defRPr sz="4920"/>
            </a:pPr>
            <a:r>
              <a:t>“they were commanded not to harm...” - preservation of nature; no slash and burn strategies </a:t>
            </a:r>
          </a:p>
          <a:p>
            <a:pPr marL="468629" indent="-468629" defTabSz="676909">
              <a:lnSpc>
                <a:spcPct val="120000"/>
              </a:lnSpc>
              <a:spcBef>
                <a:spcPts val="1900"/>
              </a:spcBef>
              <a:buBlip>
                <a:blip r:embed="rId3"/>
              </a:buBlip>
              <a:defRPr sz="4920"/>
            </a:pPr>
            <a:r>
              <a:t>“torment…for five months” - 5 months = 150 days using a lunar calendar</a:t>
            </a:r>
          </a:p>
          <a:p>
            <a:pPr lvl="1" marL="937259" indent="-468629" defTabSz="676909">
              <a:lnSpc>
                <a:spcPct val="120000"/>
              </a:lnSpc>
              <a:spcBef>
                <a:spcPts val="1900"/>
              </a:spcBef>
              <a:buBlip>
                <a:blip r:embed="rId3"/>
              </a:buBlip>
              <a:defRPr sz="4920"/>
            </a:pPr>
            <a:r>
              <a:t>In prophecy, a day can equal a year — see Leviticus 25:4, Numbers 14:34, and Ezekiel 4:4-6</a:t>
            </a:r>
          </a:p>
          <a:p>
            <a:pPr lvl="1" marL="937259" indent="-468629" defTabSz="676909">
              <a:lnSpc>
                <a:spcPct val="120000"/>
              </a:lnSpc>
              <a:spcBef>
                <a:spcPts val="1900"/>
              </a:spcBef>
              <a:buBlip>
                <a:blip r:embed="rId3"/>
              </a:buBlip>
              <a:defRPr sz="4920"/>
            </a:pPr>
            <a:r>
              <a:t>150 days = 150 years</a:t>
            </a:r>
          </a:p>
          <a:p>
            <a:pPr marL="468629" indent="-468629" defTabSz="676909">
              <a:lnSpc>
                <a:spcPct val="120000"/>
              </a:lnSpc>
              <a:spcBef>
                <a:spcPts val="1900"/>
              </a:spcBef>
              <a:buBlip>
                <a:blip r:embed="rId3"/>
              </a:buBlip>
              <a:defRPr sz="4920"/>
            </a:pPr>
            <a:r>
              <a:t>“shape of the locusts”</a:t>
            </a:r>
          </a:p>
          <a:p>
            <a:pPr marL="468629" indent="-468629" defTabSz="676909">
              <a:lnSpc>
                <a:spcPct val="120000"/>
              </a:lnSpc>
              <a:spcBef>
                <a:spcPts val="1900"/>
              </a:spcBef>
              <a:buBlip>
                <a:blip r:embed="rId3"/>
              </a:buBlip>
              <a:defRPr sz="4920"/>
            </a:pPr>
            <a:r>
              <a:t>Verse 11: these events under the influence of the demonic realm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4"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Arabs raised to oppose byzantium"/>
          <p:cNvSpPr txBox="1"/>
          <p:nvPr>
            <p:ph type="title"/>
          </p:nvPr>
        </p:nvSpPr>
        <p:spPr>
          <a:prstGeom prst="rect">
            <a:avLst/>
          </a:prstGeom>
        </p:spPr>
        <p:txBody>
          <a:bodyPr/>
          <a:lstStyle/>
          <a:p>
            <a:pPr/>
            <a:r>
              <a:t>Arabs raised to oppose byzantium</a:t>
            </a:r>
          </a:p>
        </p:txBody>
      </p:sp>
      <p:sp>
        <p:nvSpPr>
          <p:cNvPr id="199" name="“the star” - Mohammed…"/>
          <p:cNvSpPr txBox="1"/>
          <p:nvPr>
            <p:ph type="body" idx="1"/>
          </p:nvPr>
        </p:nvSpPr>
        <p:spPr>
          <a:prstGeom prst="rect">
            <a:avLst/>
          </a:prstGeom>
        </p:spPr>
        <p:txBody>
          <a:bodyPr/>
          <a:lstStyle/>
          <a:p>
            <a:pPr marL="462914" indent="-462914" defTabSz="668655">
              <a:lnSpc>
                <a:spcPct val="110000"/>
              </a:lnSpc>
              <a:spcBef>
                <a:spcPts val="2900"/>
              </a:spcBef>
              <a:buBlip>
                <a:blip r:embed="rId3"/>
              </a:buBlip>
              <a:defRPr sz="4860"/>
            </a:pPr>
            <a:r>
              <a:t>“the star” - Mohammed</a:t>
            </a:r>
          </a:p>
          <a:p>
            <a:pPr marL="462914" indent="-462914" defTabSz="668655">
              <a:lnSpc>
                <a:spcPct val="110000"/>
              </a:lnSpc>
              <a:spcBef>
                <a:spcPts val="2900"/>
              </a:spcBef>
              <a:buBlip>
                <a:blip r:embed="rId3"/>
              </a:buBlip>
              <a:defRPr sz="4860"/>
            </a:pPr>
            <a:r>
              <a:t>“smoke arose out of the pit” - the false teaching</a:t>
            </a:r>
          </a:p>
          <a:p>
            <a:pPr marL="462914" indent="-462914" defTabSz="668655">
              <a:lnSpc>
                <a:spcPct val="110000"/>
              </a:lnSpc>
              <a:spcBef>
                <a:spcPts val="2900"/>
              </a:spcBef>
              <a:buBlip>
                <a:blip r:embed="rId3"/>
              </a:buBlip>
              <a:defRPr sz="4860"/>
            </a:pPr>
            <a:r>
              <a:t>“they were commanded not to harm” - early Muslim policies for conquering</a:t>
            </a:r>
          </a:p>
          <a:p>
            <a:pPr lvl="1" marL="925829" indent="-462914" defTabSz="668655">
              <a:lnSpc>
                <a:spcPct val="110000"/>
              </a:lnSpc>
              <a:spcBef>
                <a:spcPts val="2900"/>
              </a:spcBef>
              <a:buBlip>
                <a:blip r:embed="rId3"/>
              </a:buBlip>
              <a:defRPr sz="4860"/>
            </a:pPr>
            <a:r>
              <a:t>“Be just…be valiant; die rather than yield; be merciful; slay neither old men, nor women, nor children, Destroy no fruit trees, grain, or cattle. Keep your word, even to your enemies. Molest not those religious persons who live retired from the world, but compel the rest of mankind to become Moslems or pay us tribute. If they refuse these terms, slay them” (Abu-Bekr, first Caliph and successor to Mohammed).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9">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9"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0"/>
          </p:cNvPicPr>
          <p:nvPr>
            <p:ph type="pic" idx="21"/>
          </p:nvPr>
        </p:nvPicPr>
        <p:blipFill>
          <a:blip r:embed="rId2">
            <a:extLst/>
          </a:blip>
          <a:stretch>
            <a:fillRect/>
          </a:stretch>
        </p:blipFill>
        <p:spPr>
          <a:xfrm>
            <a:off x="-127000" y="-88900"/>
            <a:ext cx="24638000" cy="14046200"/>
          </a:xfrm>
          <a:prstGeom prst="rect">
            <a:avLst/>
          </a:prstGeom>
          <a:ln w="9525">
            <a:round/>
          </a:ln>
        </p:spPr>
      </p:pic>
      <p:sp>
        <p:nvSpPr>
          <p:cNvPr id="130" name="Seal #1 - The Age of the Antonines"/>
          <p:cNvSpPr txBox="1"/>
          <p:nvPr/>
        </p:nvSpPr>
        <p:spPr>
          <a:xfrm>
            <a:off x="12295047" y="2795857"/>
            <a:ext cx="1150501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400">
                <a:solidFill>
                  <a:schemeClr val="accent5">
                    <a:satOff val="-8700"/>
                    <a:lumOff val="-21853"/>
                  </a:schemeClr>
                </a:solidFill>
              </a:defRPr>
            </a:lvl1pPr>
          </a:lstStyle>
          <a:p>
            <a:pPr/>
            <a:r>
              <a:t>Seal #1 - The Age of the Antonines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Torment for five months” = 150 years"/>
          <p:cNvSpPr txBox="1"/>
          <p:nvPr>
            <p:ph type="title"/>
          </p:nvPr>
        </p:nvSpPr>
        <p:spPr>
          <a:prstGeom prst="rect">
            <a:avLst/>
          </a:prstGeom>
        </p:spPr>
        <p:txBody>
          <a:bodyPr/>
          <a:lstStyle/>
          <a:p>
            <a:pPr/>
            <a:r>
              <a:t>“Torment for five months” = 150 years</a:t>
            </a:r>
          </a:p>
        </p:txBody>
      </p:sp>
      <p:sp>
        <p:nvSpPr>
          <p:cNvPr id="204" name="612 - Mohammed begins preaching (the smoke rose out of the bottomless pit)…"/>
          <p:cNvSpPr txBox="1"/>
          <p:nvPr>
            <p:ph type="body" idx="1"/>
          </p:nvPr>
        </p:nvSpPr>
        <p:spPr>
          <a:prstGeom prst="rect">
            <a:avLst/>
          </a:prstGeom>
        </p:spPr>
        <p:txBody>
          <a:bodyPr/>
          <a:lstStyle/>
          <a:p>
            <a:pPr>
              <a:buBlip>
                <a:blip r:embed="rId3"/>
              </a:buBlip>
            </a:pPr>
            <a:r>
              <a:t>612 - Mohammed begins preaching (the smoke rose out of the bottomless pit)</a:t>
            </a:r>
          </a:p>
          <a:p>
            <a:pPr>
              <a:buBlip>
                <a:blip r:embed="rId3"/>
              </a:buBlip>
            </a:pPr>
            <a:r>
              <a:t>622 - moves to Medina, begins fighting (out of the smoke come locusts prepared for battle)</a:t>
            </a:r>
          </a:p>
          <a:p>
            <a:pPr>
              <a:buBlip>
                <a:blip r:embed="rId3"/>
              </a:buBlip>
            </a:pPr>
            <a:r>
              <a:t>632 - Mohammed dies,  Abu-Bekr succeeds him</a:t>
            </a:r>
          </a:p>
          <a:p>
            <a:pPr>
              <a:buBlip>
                <a:blip r:embed="rId3"/>
              </a:buBlip>
            </a:pPr>
            <a:r>
              <a:t>632-732 - Arabs conquer Middle East, North Africa, Spain, and are stopped by Charles Martel at the Battle of Tours in France</a:t>
            </a:r>
          </a:p>
          <a:p>
            <a:pPr>
              <a:buBlip>
                <a:blip r:embed="rId3"/>
              </a:buBlip>
            </a:pPr>
            <a:r>
              <a:t>762 - Founding of Baghdad on the site Qasr al-Salam; marks the beginning of the Golden Age of Islam.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04">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4"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Byzantine_Empire_600AD.png" descr="Byzantine_Empire_600AD.png"/>
          <p:cNvPicPr>
            <a:picLocks noChangeAspect="1"/>
          </p:cNvPicPr>
          <p:nvPr/>
        </p:nvPicPr>
        <p:blipFill>
          <a:blip r:embed="rId2">
            <a:extLst/>
          </a:blip>
          <a:stretch>
            <a:fillRect/>
          </a:stretch>
        </p:blipFill>
        <p:spPr>
          <a:xfrm>
            <a:off x="-463265" y="-27352"/>
            <a:ext cx="25310530" cy="13770704"/>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1"/>
          </p:cNvPicPr>
          <p:nvPr>
            <p:ph type="pic" idx="21"/>
          </p:nvPr>
        </p:nvPicPr>
        <p:blipFill>
          <a:blip r:embed="rId2">
            <a:extLst/>
          </a:blip>
          <a:srcRect l="4747" t="0" r="4747" b="0"/>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1"/>
          </p:cNvPicPr>
          <p:nvPr>
            <p:ph type="pic" idx="21"/>
          </p:nvPr>
        </p:nvPicPr>
        <p:blipFill>
          <a:blip r:embed="rId2">
            <a:extLst/>
          </a:blip>
          <a:srcRect l="2647" t="0" r="2647" b="0"/>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God’s tool of judgment"/>
          <p:cNvSpPr txBox="1"/>
          <p:nvPr>
            <p:ph type="title"/>
          </p:nvPr>
        </p:nvSpPr>
        <p:spPr>
          <a:prstGeom prst="rect">
            <a:avLst/>
          </a:prstGeom>
        </p:spPr>
        <p:txBody>
          <a:bodyPr/>
          <a:lstStyle>
            <a:lvl1pPr>
              <a:lnSpc>
                <a:spcPct val="110000"/>
              </a:lnSpc>
            </a:lvl1pPr>
          </a:lstStyle>
          <a:p>
            <a:pPr/>
            <a:r>
              <a:t>God’s tool of judgment</a:t>
            </a:r>
          </a:p>
        </p:txBody>
      </p:sp>
      <p:sp>
        <p:nvSpPr>
          <p:cNvPr id="215" name="“they were not given authority to kill them, but to torment them for five months”…"/>
          <p:cNvSpPr txBox="1"/>
          <p:nvPr>
            <p:ph type="body" idx="1"/>
          </p:nvPr>
        </p:nvSpPr>
        <p:spPr>
          <a:prstGeom prst="rect">
            <a:avLst/>
          </a:prstGeom>
        </p:spPr>
        <p:txBody>
          <a:bodyPr/>
          <a:lstStyle/>
          <a:p>
            <a:pPr marL="497204" indent="-497204" defTabSz="718184">
              <a:lnSpc>
                <a:spcPct val="120000"/>
              </a:lnSpc>
              <a:spcBef>
                <a:spcPts val="3500"/>
              </a:spcBef>
              <a:buBlip>
                <a:blip r:embed="rId3"/>
              </a:buBlip>
              <a:defRPr sz="5046"/>
            </a:pPr>
            <a:r>
              <a:t>“they were not given authority to kill them, but to torment them for five months” </a:t>
            </a:r>
          </a:p>
          <a:p>
            <a:pPr lvl="1" marL="994410" indent="-497205" defTabSz="718184">
              <a:lnSpc>
                <a:spcPct val="120000"/>
              </a:lnSpc>
              <a:spcBef>
                <a:spcPts val="3500"/>
              </a:spcBef>
              <a:buBlip>
                <a:blip r:embed="rId3"/>
              </a:buBlip>
              <a:defRPr sz="5046"/>
            </a:pPr>
            <a:r>
              <a:t>Byzantium’s power significantly reduced, but the Empire remained intact</a:t>
            </a:r>
          </a:p>
          <a:p>
            <a:pPr marL="497204" indent="-497204" defTabSz="718184">
              <a:lnSpc>
                <a:spcPct val="120000"/>
              </a:lnSpc>
              <a:spcBef>
                <a:spcPts val="3500"/>
              </a:spcBef>
              <a:buBlip>
                <a:blip r:embed="rId3"/>
              </a:buBlip>
              <a:defRPr sz="5046"/>
            </a:pPr>
            <a:r>
              <a:t>“And in those days people will seek death and will not find it.  They will long to die, but death will flee from them.”</a:t>
            </a:r>
          </a:p>
          <a:p>
            <a:pPr lvl="1" marL="994410" indent="-497205" defTabSz="718184">
              <a:lnSpc>
                <a:spcPct val="120000"/>
              </a:lnSpc>
              <a:spcBef>
                <a:spcPts val="3500"/>
              </a:spcBef>
              <a:buBlip>
                <a:blip r:embed="rId3"/>
              </a:buBlip>
              <a:defRPr sz="5046"/>
            </a:pPr>
            <a:r>
              <a:t>The rise of the Arab power shook European Christendom to its core</a:t>
            </a:r>
          </a:p>
          <a:p>
            <a:pPr marL="497204" indent="-497204" defTabSz="718184">
              <a:lnSpc>
                <a:spcPct val="120000"/>
              </a:lnSpc>
              <a:spcBef>
                <a:spcPts val="3500"/>
              </a:spcBef>
              <a:buBlip>
                <a:blip r:embed="rId3"/>
              </a:buBlip>
              <a:defRPr sz="5046"/>
            </a:pPr>
            <a:r>
              <a:t>“The shape of the locusts was like horses prepared for battle” (see quote on next slide)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5"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Hourani,  A History of the Arab Peoples, p. 23"/>
          <p:cNvSpPr txBox="1"/>
          <p:nvPr>
            <p:ph type="body" idx="21"/>
          </p:nvPr>
        </p:nvSpPr>
        <p:spPr>
          <a:xfrm>
            <a:off x="958850" y="11330056"/>
            <a:ext cx="22479000" cy="711201"/>
          </a:xfrm>
          <a:prstGeom prst="rect">
            <a:avLst/>
          </a:prstGeom>
        </p:spPr>
        <p:txBody>
          <a:bodyPr/>
          <a:lstStyle/>
          <a:p>
            <a:pPr/>
            <a:r>
              <a:t>–Hourani,  A History of the Arab Peoples, p. 23</a:t>
            </a:r>
          </a:p>
        </p:txBody>
      </p:sp>
      <p:sp>
        <p:nvSpPr>
          <p:cNvPr id="220" name="“The Arabs who invaded the (Byzantine and Sassanid) empires were not a tribal horde but an organized force, some of whose members had acquired military skill and experience in the service of the empires or in the fighting after the death of the Prophet.”"/>
          <p:cNvSpPr txBox="1"/>
          <p:nvPr>
            <p:ph type="body" idx="22"/>
          </p:nvPr>
        </p:nvSpPr>
        <p:spPr>
          <a:xfrm>
            <a:off x="1156351" y="2165548"/>
            <a:ext cx="22479001" cy="8636001"/>
          </a:xfrm>
          <a:prstGeom prst="rect">
            <a:avLst/>
          </a:prstGeom>
        </p:spPr>
        <p:txBody>
          <a:bodyPr/>
          <a:lstStyle>
            <a:lvl1pPr>
              <a:defRPr sz="8400"/>
            </a:lvl1pPr>
          </a:lstStyle>
          <a:p>
            <a:pPr/>
            <a:r>
              <a:t>“The Arabs who invaded the (Byzantine and Sassanid) empires were not a tribal horde but an organized force, some of whose members had acquired military skill and experience in the service of the empires or in the fighting after the death of the Prophet.” </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Where is the church?"/>
          <p:cNvSpPr txBox="1"/>
          <p:nvPr>
            <p:ph type="title"/>
          </p:nvPr>
        </p:nvSpPr>
        <p:spPr>
          <a:prstGeom prst="rect">
            <a:avLst/>
          </a:prstGeom>
        </p:spPr>
        <p:txBody>
          <a:bodyPr/>
          <a:lstStyle/>
          <a:p>
            <a:pPr/>
            <a:r>
              <a:t>Where is the church?</a:t>
            </a:r>
          </a:p>
        </p:txBody>
      </p:sp>
      <p:sp>
        <p:nvSpPr>
          <p:cNvPr id="223" name="Revelation 7:3, “Do not harm the earth or the sea or the trees, until we have sealed the servants of our God on their foreheads.”…"/>
          <p:cNvSpPr txBox="1"/>
          <p:nvPr>
            <p:ph type="body" idx="1"/>
          </p:nvPr>
        </p:nvSpPr>
        <p:spPr>
          <a:prstGeom prst="rect">
            <a:avLst/>
          </a:prstGeom>
        </p:spPr>
        <p:txBody>
          <a:bodyPr/>
          <a:lstStyle/>
          <a:p>
            <a:pPr marL="542924" indent="-542924" defTabSz="784225">
              <a:lnSpc>
                <a:spcPct val="120000"/>
              </a:lnSpc>
              <a:spcBef>
                <a:spcPts val="5600"/>
              </a:spcBef>
              <a:buBlip>
                <a:blip r:embed="rId3"/>
              </a:buBlip>
              <a:defRPr sz="5700"/>
            </a:pPr>
            <a:r>
              <a:t>Revelation 7:3, “Do not harm the earth or the sea or the trees, until we have sealed the servants of our God on their foreheads.”</a:t>
            </a:r>
          </a:p>
          <a:p>
            <a:pPr marL="542924" indent="-542924" defTabSz="784225">
              <a:lnSpc>
                <a:spcPct val="120000"/>
              </a:lnSpc>
              <a:spcBef>
                <a:spcPts val="5600"/>
              </a:spcBef>
              <a:buBlip>
                <a:blip r:embed="rId3"/>
              </a:buBlip>
              <a:defRPr sz="5700"/>
            </a:pPr>
            <a:r>
              <a:t>Greek church suffered from numerous disputes and sects</a:t>
            </a:r>
          </a:p>
          <a:p>
            <a:pPr marL="542924" indent="-542924" defTabSz="784225">
              <a:lnSpc>
                <a:spcPct val="120000"/>
              </a:lnSpc>
              <a:spcBef>
                <a:spcPts val="5600"/>
              </a:spcBef>
              <a:buBlip>
                <a:blip r:embed="rId3"/>
              </a:buBlip>
              <a:defRPr sz="5700"/>
            </a:pPr>
            <a:r>
              <a:t>Byzantine Empire persecuted minority sects; Arabs ended this persecution</a:t>
            </a:r>
          </a:p>
          <a:p>
            <a:pPr marL="542924" indent="-542924" defTabSz="784225">
              <a:lnSpc>
                <a:spcPct val="120000"/>
              </a:lnSpc>
              <a:spcBef>
                <a:spcPts val="5600"/>
              </a:spcBef>
              <a:buBlip>
                <a:blip r:embed="rId3"/>
              </a:buBlip>
              <a:defRPr sz="5700"/>
            </a:pPr>
            <a:r>
              <a:t>Arab rule was welcomed by Christian sects throughout the Middle East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2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23">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3"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Michael the Syrian, a 12th century Jacobite"/>
          <p:cNvSpPr txBox="1"/>
          <p:nvPr>
            <p:ph type="body" idx="21"/>
          </p:nvPr>
        </p:nvSpPr>
        <p:spPr>
          <a:xfrm>
            <a:off x="952500" y="11449325"/>
            <a:ext cx="22479000" cy="711201"/>
          </a:xfrm>
          <a:prstGeom prst="rect">
            <a:avLst/>
          </a:prstGeom>
        </p:spPr>
        <p:txBody>
          <a:bodyPr/>
          <a:lstStyle/>
          <a:p>
            <a:pPr/>
            <a:r>
              <a:t>–Michael the Syrian, a 12th century Jacobite </a:t>
            </a:r>
          </a:p>
        </p:txBody>
      </p:sp>
      <p:sp>
        <p:nvSpPr>
          <p:cNvPr id="228" name="“The God of vengeance . . . seeing the wickedness of the Romans who, wherever they ruled, cruelly robbed our churches and monasteries and condemned us without pity, raised from the region of the south the children of Ishmael to deliver us by them from th"/>
          <p:cNvSpPr txBox="1"/>
          <p:nvPr>
            <p:ph type="body" idx="22"/>
          </p:nvPr>
        </p:nvSpPr>
        <p:spPr>
          <a:xfrm>
            <a:off x="952498" y="1710827"/>
            <a:ext cx="22479003" cy="8745222"/>
          </a:xfrm>
          <a:prstGeom prst="rect">
            <a:avLst/>
          </a:prstGeom>
        </p:spPr>
        <p:txBody>
          <a:bodyPr/>
          <a:lstStyle>
            <a:lvl1pPr>
              <a:defRPr sz="7200"/>
            </a:lvl1pPr>
          </a:lstStyle>
          <a:p>
            <a:pPr/>
            <a:r>
              <a:t>“The God of vengeance . . . seeing the wickedness of the Romans who, wherever they ruled, cruelly robbed our churches and monasteries and condemned us without pity, raised from the region of the south the children of Ishmael to deliver us by them from the hands of the Romans ... it was no light advantage for us to be delivered from the cruelty of the Romans.”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ummary of Trumpet #5"/>
          <p:cNvSpPr txBox="1"/>
          <p:nvPr>
            <p:ph type="title"/>
          </p:nvPr>
        </p:nvSpPr>
        <p:spPr>
          <a:prstGeom prst="rect">
            <a:avLst/>
          </a:prstGeom>
        </p:spPr>
        <p:txBody>
          <a:bodyPr/>
          <a:lstStyle/>
          <a:p>
            <a:pPr/>
            <a:r>
              <a:t>Summary of Trumpet #5</a:t>
            </a:r>
          </a:p>
        </p:txBody>
      </p:sp>
      <p:sp>
        <p:nvSpPr>
          <p:cNvPr id="231" name="Mohammed claims to receive a series of visions…"/>
          <p:cNvSpPr txBox="1"/>
          <p:nvPr>
            <p:ph type="body" idx="1"/>
          </p:nvPr>
        </p:nvSpPr>
        <p:spPr>
          <a:prstGeom prst="rect">
            <a:avLst/>
          </a:prstGeom>
        </p:spPr>
        <p:txBody>
          <a:bodyPr/>
          <a:lstStyle/>
          <a:p>
            <a:pPr marL="542924" indent="-542924" defTabSz="784225">
              <a:spcBef>
                <a:spcPts val="3900"/>
              </a:spcBef>
              <a:buBlip>
                <a:blip r:embed="rId2"/>
              </a:buBlip>
              <a:defRPr sz="6270"/>
            </a:pPr>
            <a:r>
              <a:t>Mohammed claims to receive a series of visions</a:t>
            </a:r>
          </a:p>
          <a:p>
            <a:pPr marL="542924" indent="-542924" defTabSz="784225">
              <a:spcBef>
                <a:spcPts val="3900"/>
              </a:spcBef>
              <a:buBlip>
                <a:blip r:embed="rId2"/>
              </a:buBlip>
              <a:defRPr sz="6270"/>
            </a:pPr>
            <a:r>
              <a:t>Mohammed begins preaching, unites the Arab tribes under the banner of Islam</a:t>
            </a:r>
          </a:p>
          <a:p>
            <a:pPr marL="542924" indent="-542924" defTabSz="784225">
              <a:spcBef>
                <a:spcPts val="3900"/>
              </a:spcBef>
              <a:buBlip>
                <a:blip r:embed="rId2"/>
              </a:buBlip>
              <a:defRPr sz="6270"/>
            </a:pPr>
            <a:r>
              <a:t>The Arab power conquers much of Byzantium and into territories of the old Western Empire</a:t>
            </a:r>
          </a:p>
          <a:p>
            <a:pPr marL="542924" indent="-542924" defTabSz="784225">
              <a:spcBef>
                <a:spcPts val="3900"/>
              </a:spcBef>
              <a:buBlip>
                <a:blip r:embed="rId2"/>
              </a:buBlip>
              <a:defRPr sz="6270"/>
            </a:pPr>
            <a:r>
              <a:t>If Arab rule benefitted these sects, then surely it benefitted those Christians who were closer to the Bible’s pattern for the church.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3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3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1"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2"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0"/>
          </p:cNvPicPr>
          <p:nvPr>
            <p:ph type="pic" idx="21"/>
          </p:nvPr>
        </p:nvPicPr>
        <p:blipFill>
          <a:blip r:embed="rId2">
            <a:extLst/>
          </a:blip>
          <a:stretch>
            <a:fillRect/>
          </a:stretch>
        </p:blipFill>
        <p:spPr>
          <a:xfrm>
            <a:off x="-127000" y="-88900"/>
            <a:ext cx="24638000" cy="14046200"/>
          </a:xfrm>
          <a:prstGeom prst="rect">
            <a:avLst/>
          </a:prstGeom>
          <a:ln w="9525">
            <a:round/>
          </a:ln>
        </p:spPr>
      </p:pic>
      <p:sp>
        <p:nvSpPr>
          <p:cNvPr id="133" name="Seal #6"/>
          <p:cNvSpPr txBox="1"/>
          <p:nvPr/>
        </p:nvSpPr>
        <p:spPr>
          <a:xfrm>
            <a:off x="12595223" y="743055"/>
            <a:ext cx="3797797" cy="142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000">
                <a:solidFill>
                  <a:schemeClr val="accent5">
                    <a:satOff val="-10854"/>
                    <a:lumOff val="-10463"/>
                  </a:schemeClr>
                </a:solidFill>
              </a:defRPr>
            </a:lvl1pPr>
          </a:lstStyle>
          <a:p>
            <a:pPr/>
            <a:r>
              <a:t>Seal #6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Seal 7:  ~70 year interlude"/>
          <p:cNvSpPr txBox="1"/>
          <p:nvPr>
            <p:ph type="title"/>
          </p:nvPr>
        </p:nvSpPr>
        <p:spPr>
          <a:prstGeom prst="rect">
            <a:avLst/>
          </a:prstGeom>
        </p:spPr>
        <p:txBody>
          <a:bodyPr/>
          <a:lstStyle/>
          <a:p>
            <a:pPr/>
            <a:r>
              <a:t>Seal 7:  ~70 year interlude</a:t>
            </a:r>
          </a:p>
        </p:txBody>
      </p:sp>
      <p:sp>
        <p:nvSpPr>
          <p:cNvPr id="136" name="Revelation 8:3-5, “Then another angel, having a golden censer, came and stood at the altar. He was given much incense, that he should offer it with the prayers of all the saints upon the golden altar which was before the throne. [4] And the smoke of the "/>
          <p:cNvSpPr txBox="1"/>
          <p:nvPr>
            <p:ph type="body" idx="1"/>
          </p:nvPr>
        </p:nvSpPr>
        <p:spPr>
          <a:prstGeom prst="rect">
            <a:avLst/>
          </a:prstGeom>
        </p:spPr>
        <p:txBody>
          <a:bodyPr/>
          <a:lstStyle/>
          <a:p>
            <a:pPr marL="571499" indent="-571499">
              <a:lnSpc>
                <a:spcPct val="120000"/>
              </a:lnSpc>
              <a:spcBef>
                <a:spcPts val="3600"/>
              </a:spcBef>
              <a:buBlip>
                <a:blip r:embed="rId3"/>
              </a:buBlip>
              <a:defRPr sz="5100"/>
            </a:pPr>
            <a:r>
              <a:t>Revelation 8:3-5, “Then another angel, having a golden censer, came and stood at the altar. He was given much incense, that he should offer it </a:t>
            </a:r>
            <a:r>
              <a:rPr i="1" u="sng"/>
              <a:t>with the prayers of all the saints</a:t>
            </a:r>
            <a:r>
              <a:t> upon the golden altar which was before the throne. [4] And the smoke of the incense, </a:t>
            </a:r>
            <a:r>
              <a:rPr i="1" u="sng"/>
              <a:t>with the prayers of the saints</a:t>
            </a:r>
            <a:r>
              <a:t>, ascended before God from the angel's hand. [5] Then the angel took the censer, filled it with fire from the altar, and </a:t>
            </a:r>
            <a:r>
              <a:rPr i="1" u="sng"/>
              <a:t>threw it to the earth</a:t>
            </a:r>
            <a:r>
              <a:t>. And there were noises, thunderings, lightnings, and an earthquake.”</a:t>
            </a:r>
          </a:p>
          <a:p>
            <a:pPr marL="571499" indent="-571499">
              <a:lnSpc>
                <a:spcPct val="120000"/>
              </a:lnSpc>
              <a:spcBef>
                <a:spcPts val="3600"/>
              </a:spcBef>
              <a:buBlip>
                <a:blip r:embed="rId3"/>
              </a:buBlip>
              <a:defRPr sz="5100"/>
            </a:pPr>
            <a:r>
              <a:t>Seal 5, 6:10, “How long, O Lord, holy and true, until You judge and avenge our blood on those who dwell on the earth?”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6">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6"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Trumpets 1-4"/>
          <p:cNvSpPr txBox="1"/>
          <p:nvPr>
            <p:ph type="title"/>
          </p:nvPr>
        </p:nvSpPr>
        <p:spPr>
          <a:prstGeom prst="rect">
            <a:avLst/>
          </a:prstGeom>
        </p:spPr>
        <p:txBody>
          <a:bodyPr/>
          <a:lstStyle/>
          <a:p>
            <a:pPr/>
            <a:r>
              <a:t>Trumpets 1-4</a:t>
            </a:r>
          </a:p>
        </p:txBody>
      </p:sp>
      <p:sp>
        <p:nvSpPr>
          <p:cNvPr id="141" name="Trumpet 1 — Goths under Alaric besiege and sack Rome (410 A.D.)…"/>
          <p:cNvSpPr txBox="1"/>
          <p:nvPr>
            <p:ph type="body" idx="1"/>
          </p:nvPr>
        </p:nvSpPr>
        <p:spPr>
          <a:prstGeom prst="rect">
            <a:avLst/>
          </a:prstGeom>
        </p:spPr>
        <p:txBody>
          <a:bodyPr/>
          <a:lstStyle/>
          <a:p>
            <a:pPr marL="571499" indent="-571499">
              <a:spcBef>
                <a:spcPts val="3600"/>
              </a:spcBef>
              <a:buBlip>
                <a:blip r:embed="rId3"/>
              </a:buBlip>
              <a:defRPr sz="5500"/>
            </a:pPr>
            <a:r>
              <a:t>Trumpet 1 — Goths under Alaric besiege and sack Rome (410 A.D.)</a:t>
            </a:r>
          </a:p>
          <a:p>
            <a:pPr marL="571499" indent="-571499">
              <a:spcBef>
                <a:spcPts val="3600"/>
              </a:spcBef>
              <a:buBlip>
                <a:blip r:embed="rId3"/>
              </a:buBlip>
              <a:defRPr sz="5500"/>
            </a:pPr>
            <a:r>
              <a:t>Trumpet 2 — Vandals under Gaeseric sack Rome (455 A.D.)</a:t>
            </a:r>
          </a:p>
          <a:p>
            <a:pPr marL="571499" indent="-571499">
              <a:spcBef>
                <a:spcPts val="3600"/>
              </a:spcBef>
              <a:buBlip>
                <a:blip r:embed="rId3"/>
              </a:buBlip>
              <a:defRPr sz="5500"/>
            </a:pPr>
            <a:r>
              <a:t>Trumpet 3 — Huns under Attila ravage the Empire</a:t>
            </a:r>
          </a:p>
          <a:p>
            <a:pPr marL="571499" indent="-571499">
              <a:spcBef>
                <a:spcPts val="3600"/>
              </a:spcBef>
              <a:buBlip>
                <a:blip r:embed="rId3"/>
              </a:buBlip>
              <a:defRPr sz="5500"/>
            </a:pPr>
            <a:r>
              <a:t>Trumpet 4</a:t>
            </a:r>
          </a:p>
          <a:p>
            <a:pPr lvl="1">
              <a:spcBef>
                <a:spcPts val="3600"/>
              </a:spcBef>
              <a:buBlip>
                <a:blip r:embed="rId3"/>
              </a:buBlip>
              <a:defRPr sz="5500"/>
            </a:pPr>
            <a:r>
              <a:t>Odoacer leads a coalition of “barbarian” tribes against Rome</a:t>
            </a:r>
          </a:p>
          <a:p>
            <a:pPr lvl="1">
              <a:spcBef>
                <a:spcPts val="3600"/>
              </a:spcBef>
              <a:buBlip>
                <a:blip r:embed="rId3"/>
              </a:buBlip>
              <a:defRPr sz="5500"/>
            </a:pPr>
            <a:r>
              <a:t>City of Rome falls in 476; all of the Empire except for Italy is given to Eastern Roman Empire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4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4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41">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1"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1/3, 1/3, 1/3, 1/3"/>
          <p:cNvSpPr txBox="1"/>
          <p:nvPr>
            <p:ph type="title"/>
          </p:nvPr>
        </p:nvSpPr>
        <p:spPr>
          <a:prstGeom prst="rect">
            <a:avLst/>
          </a:prstGeom>
        </p:spPr>
        <p:txBody>
          <a:bodyPr/>
          <a:lstStyle>
            <a:lvl1pPr>
              <a:defRPr sz="12000"/>
            </a:lvl1pPr>
          </a:lstStyle>
          <a:p>
            <a:pPr/>
            <a:r>
              <a:t>1/3, 1/3, 1/3, 1/3</a:t>
            </a:r>
          </a:p>
        </p:txBody>
      </p:sp>
      <p:sp>
        <p:nvSpPr>
          <p:cNvPr id="146" name="Trumpet #1 — 1/3 of the trees were burned up…"/>
          <p:cNvSpPr txBox="1"/>
          <p:nvPr>
            <p:ph type="body" idx="1"/>
          </p:nvPr>
        </p:nvSpPr>
        <p:spPr>
          <a:prstGeom prst="rect">
            <a:avLst/>
          </a:prstGeom>
        </p:spPr>
        <p:txBody>
          <a:bodyPr/>
          <a:lstStyle/>
          <a:p>
            <a:pPr marL="565784" indent="-565784" defTabSz="817244">
              <a:lnSpc>
                <a:spcPct val="120000"/>
              </a:lnSpc>
              <a:spcBef>
                <a:spcPts val="4100"/>
              </a:spcBef>
              <a:buBlip>
                <a:blip r:embed="rId3"/>
              </a:buBlip>
              <a:defRPr sz="6237"/>
            </a:pPr>
            <a:r>
              <a:t>Trumpet #1 — 1/3 of the trees were burned up</a:t>
            </a:r>
          </a:p>
          <a:p>
            <a:pPr marL="565784" indent="-565784" defTabSz="817244">
              <a:lnSpc>
                <a:spcPct val="120000"/>
              </a:lnSpc>
              <a:spcBef>
                <a:spcPts val="4100"/>
              </a:spcBef>
              <a:buBlip>
                <a:blip r:embed="rId3"/>
              </a:buBlip>
              <a:defRPr sz="6237"/>
            </a:pPr>
            <a:r>
              <a:t>Trumpet #2 — 1/3 of the sea becomes like blood</a:t>
            </a:r>
          </a:p>
          <a:p>
            <a:pPr marL="565784" indent="-565784" defTabSz="817244">
              <a:lnSpc>
                <a:spcPct val="120000"/>
              </a:lnSpc>
              <a:spcBef>
                <a:spcPts val="4100"/>
              </a:spcBef>
              <a:buBlip>
                <a:blip r:embed="rId3"/>
              </a:buBlip>
              <a:defRPr sz="6237"/>
            </a:pPr>
            <a:r>
              <a:t>Trumpet #3 — 1/3 of the rivers and springs of water become bitter</a:t>
            </a:r>
          </a:p>
          <a:p>
            <a:pPr marL="565784" indent="-565784" defTabSz="817244">
              <a:lnSpc>
                <a:spcPct val="120000"/>
              </a:lnSpc>
              <a:spcBef>
                <a:spcPts val="4100"/>
              </a:spcBef>
              <a:buBlip>
                <a:blip r:embed="rId3"/>
              </a:buBlip>
              <a:defRPr sz="6237"/>
            </a:pPr>
            <a:r>
              <a:t>Trumpet #4 — 1/3 of the sun, 1/3 of the moon, 1/3 of the stars</a:t>
            </a:r>
          </a:p>
          <a:p>
            <a:pPr marL="565784" indent="-565784" defTabSz="817244">
              <a:lnSpc>
                <a:spcPct val="120000"/>
              </a:lnSpc>
              <a:spcBef>
                <a:spcPts val="4100"/>
              </a:spcBef>
              <a:buBlip>
                <a:blip r:embed="rId3"/>
              </a:buBlip>
              <a:defRPr sz="6237"/>
            </a:pPr>
            <a:r>
              <a:t>Only parts of the Empire are affected by each trumpet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4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4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6"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1"/>
          </p:cNvPicPr>
          <p:nvPr>
            <p:ph type="pic" idx="21"/>
          </p:nvPr>
        </p:nvPicPr>
        <p:blipFill>
          <a:blip r:embed="rId2">
            <a:extLst/>
          </a:blip>
          <a:srcRect l="960" t="10895" r="960" b="2142"/>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 Revelation 8:13"/>
          <p:cNvSpPr txBox="1"/>
          <p:nvPr>
            <p:ph type="body" idx="21"/>
          </p:nvPr>
        </p:nvSpPr>
        <p:spPr>
          <a:xfrm>
            <a:off x="952500" y="11942815"/>
            <a:ext cx="22479000" cy="711201"/>
          </a:xfrm>
          <a:prstGeom prst="rect">
            <a:avLst/>
          </a:prstGeom>
        </p:spPr>
        <p:txBody>
          <a:bodyPr/>
          <a:lstStyle/>
          <a:p>
            <a:pPr/>
            <a:r>
              <a:t>– Revelation 8:13</a:t>
            </a:r>
          </a:p>
        </p:txBody>
      </p:sp>
      <p:sp>
        <p:nvSpPr>
          <p:cNvPr id="153" name="And I looked, and I heard an angel flying through the midst of heaven, saying with a loud voice, &quot;Woe, woe, woe to the inhabitants of the earth, because of the remaining blasts of the trumpet of the three angels who are about to sound!”"/>
          <p:cNvSpPr txBox="1"/>
          <p:nvPr>
            <p:ph type="body" idx="22"/>
          </p:nvPr>
        </p:nvSpPr>
        <p:spPr>
          <a:xfrm>
            <a:off x="899054" y="1167632"/>
            <a:ext cx="22585891" cy="10325102"/>
          </a:xfrm>
          <a:prstGeom prst="rect">
            <a:avLst/>
          </a:prstGeom>
        </p:spPr>
        <p:txBody>
          <a:bodyPr/>
          <a:lstStyle>
            <a:lvl1pPr>
              <a:defRPr sz="10000"/>
            </a:lvl1pPr>
          </a:lstStyle>
          <a:p>
            <a:pPr/>
            <a:r>
              <a:t>And I looked, and I heard an angel flying through the midst of heaven, saying with a loud voice, "Woe, woe, woe to the inhabitants of the earth, because of the remaining blasts of the trumpet of the three angels who are about to sound!”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Three woes"/>
          <p:cNvSpPr txBox="1"/>
          <p:nvPr>
            <p:ph type="title"/>
          </p:nvPr>
        </p:nvSpPr>
        <p:spPr>
          <a:prstGeom prst="rect">
            <a:avLst/>
          </a:prstGeom>
        </p:spPr>
        <p:txBody>
          <a:bodyPr/>
          <a:lstStyle/>
          <a:p>
            <a:pPr/>
            <a:r>
              <a:t>Three woes</a:t>
            </a:r>
          </a:p>
        </p:txBody>
      </p:sp>
      <p:sp>
        <p:nvSpPr>
          <p:cNvPr id="156" name="The appearance of the angel signal a conclusion of the four trumpets…"/>
          <p:cNvSpPr txBox="1"/>
          <p:nvPr>
            <p:ph type="body" idx="1"/>
          </p:nvPr>
        </p:nvSpPr>
        <p:spPr>
          <a:prstGeom prst="rect">
            <a:avLst/>
          </a:prstGeom>
        </p:spPr>
        <p:txBody>
          <a:bodyPr/>
          <a:lstStyle/>
          <a:p>
            <a:pPr marL="445769" indent="-445769" defTabSz="643889">
              <a:lnSpc>
                <a:spcPct val="120000"/>
              </a:lnSpc>
              <a:spcBef>
                <a:spcPts val="2800"/>
              </a:spcBef>
              <a:buBlip>
                <a:blip r:embed="rId3"/>
              </a:buBlip>
              <a:defRPr sz="4680"/>
            </a:pPr>
            <a:r>
              <a:t>The appearance of the angel signal a conclusion of the four trumpets</a:t>
            </a:r>
          </a:p>
          <a:p>
            <a:pPr lvl="1" marL="891539" indent="-445769" defTabSz="643889">
              <a:lnSpc>
                <a:spcPct val="120000"/>
              </a:lnSpc>
              <a:spcBef>
                <a:spcPts val="2800"/>
              </a:spcBef>
              <a:buBlip>
                <a:blip r:embed="rId3"/>
              </a:buBlip>
              <a:defRPr sz="4680"/>
            </a:pPr>
            <a:r>
              <a:t>Remember 7:1, “After these things I saw four angels standing at the four corners of the earth, holding the four winds of the earth, that the wind should not blow on the earth, on the sea, or on any tree.”</a:t>
            </a:r>
          </a:p>
          <a:p>
            <a:pPr lvl="1" marL="891539" indent="-445769" defTabSz="643889">
              <a:lnSpc>
                <a:spcPct val="120000"/>
              </a:lnSpc>
              <a:spcBef>
                <a:spcPts val="2800"/>
              </a:spcBef>
              <a:buBlip>
                <a:blip r:embed="rId3"/>
              </a:buBlip>
              <a:defRPr sz="4680"/>
            </a:pPr>
            <a:r>
              <a:t>Four trumpets = four winds</a:t>
            </a:r>
          </a:p>
          <a:p>
            <a:pPr marL="445769" indent="-445769" defTabSz="643889">
              <a:lnSpc>
                <a:spcPct val="120000"/>
              </a:lnSpc>
              <a:spcBef>
                <a:spcPts val="2800"/>
              </a:spcBef>
              <a:buBlip>
                <a:blip r:embed="rId3"/>
              </a:buBlip>
              <a:defRPr sz="4680"/>
            </a:pPr>
            <a:r>
              <a:t>Three woes, three trumpets remain</a:t>
            </a:r>
          </a:p>
          <a:p>
            <a:pPr marL="445769" indent="-445769" defTabSz="643889">
              <a:lnSpc>
                <a:spcPct val="120000"/>
              </a:lnSpc>
              <a:spcBef>
                <a:spcPts val="2800"/>
              </a:spcBef>
              <a:buBlip>
                <a:blip r:embed="rId3"/>
              </a:buBlip>
              <a:defRPr sz="4680"/>
            </a:pPr>
            <a:r>
              <a:t> “to the inhabitants of the earth” — the world as opposed to the church (see 12:12 and 17:2)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6" grpId="1"/>
    </p:bldLst>
  </p:timing>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